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308" r:id="rId3"/>
    <p:sldId id="258" r:id="rId4"/>
    <p:sldId id="264" r:id="rId5"/>
    <p:sldId id="294" r:id="rId6"/>
    <p:sldId id="295" r:id="rId7"/>
    <p:sldId id="276" r:id="rId8"/>
    <p:sldId id="265" r:id="rId9"/>
    <p:sldId id="268" r:id="rId10"/>
    <p:sldId id="279" r:id="rId11"/>
    <p:sldId id="296" r:id="rId12"/>
    <p:sldId id="297" r:id="rId13"/>
    <p:sldId id="298" r:id="rId14"/>
    <p:sldId id="285" r:id="rId15"/>
    <p:sldId id="301" r:id="rId16"/>
    <p:sldId id="281" r:id="rId17"/>
    <p:sldId id="299" r:id="rId18"/>
    <p:sldId id="305" r:id="rId19"/>
    <p:sldId id="306" r:id="rId20"/>
    <p:sldId id="307" r:id="rId21"/>
    <p:sldId id="267" r:id="rId22"/>
    <p:sldId id="275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>
        <p:scale>
          <a:sx n="66" d="100"/>
          <a:sy n="66" d="100"/>
        </p:scale>
        <p:origin x="1248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2/22/2023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2/22/2023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2/22/2023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2/22/2023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2/22/2023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2/22/2023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2/22/2023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2/22/2023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2/22/2023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2/22/2023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1821947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BÁO CÁO CUỐI KỲ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2716202"/>
            <a:ext cx="10539513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DỰ ÁN: GIÁM SÁT NHIỆT ĐỘ MÔI TRƯỜNG ỨNG DỤNG TRONG </a:t>
            </a:r>
            <a:r>
              <a:rPr lang="en-GB" sz="2800" b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 THỐNG GIÁM SÁT NHIỆT ĐỘ TRONG NHÀ KÍNH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0D0426A-0970-CD38-A37C-C51B4620FFB4}"/>
              </a:ext>
            </a:extLst>
          </p:cNvPr>
          <p:cNvSpPr txBox="1">
            <a:spLocks/>
          </p:cNvSpPr>
          <p:nvPr/>
        </p:nvSpPr>
        <p:spPr>
          <a:xfrm>
            <a:off x="386634" y="3731530"/>
            <a:ext cx="8558958" cy="7237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800" b="0" dirty="0"/>
              <a:t>MÔN HỌC: MẠNG CẢM BIẾN KHÔNG DÂY – EE4552</a:t>
            </a:r>
          </a:p>
          <a:p>
            <a:r>
              <a:rPr lang="en-US" sz="1800" b="0" dirty="0"/>
              <a:t>GVHD: PSG.TS LÊ MINH THÙY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11686D-19EE-C1A6-FDB3-F02C03354EAC}"/>
              </a:ext>
            </a:extLst>
          </p:cNvPr>
          <p:cNvSpPr txBox="1"/>
          <p:nvPr/>
        </p:nvSpPr>
        <p:spPr>
          <a:xfrm>
            <a:off x="386634" y="4455240"/>
            <a:ext cx="501130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SVTH:	PHẠM THANH TÙNG – 20192160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NGUYỄN QUANG MINH – 20191964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68FF-2E21-3C55-74A0-3EF11CC8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3EB504-E49D-17D3-43B1-94A5FD5D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/>
              <a:t>II. LỰA CHỌN GIẢI PHÁP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FB9B46-2B55-CFCA-534E-1B2DAC7DEC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7513515"/>
                  </p:ext>
                </p:extLst>
              </p:nvPr>
            </p:nvGraphicFramePr>
            <p:xfrm>
              <a:off x="1373405" y="2025652"/>
              <a:ext cx="10099163" cy="431202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97635">
                      <a:extLst>
                        <a:ext uri="{9D8B030D-6E8A-4147-A177-3AD203B41FA5}">
                          <a16:colId xmlns:a16="http://schemas.microsoft.com/office/drawing/2014/main" val="3001094105"/>
                        </a:ext>
                      </a:extLst>
                    </a:gridCol>
                    <a:gridCol w="2302343">
                      <a:extLst>
                        <a:ext uri="{9D8B030D-6E8A-4147-A177-3AD203B41FA5}">
                          <a16:colId xmlns:a16="http://schemas.microsoft.com/office/drawing/2014/main" val="970859368"/>
                        </a:ext>
                      </a:extLst>
                    </a:gridCol>
                    <a:gridCol w="2976465">
                      <a:extLst>
                        <a:ext uri="{9D8B030D-6E8A-4147-A177-3AD203B41FA5}">
                          <a16:colId xmlns:a16="http://schemas.microsoft.com/office/drawing/2014/main" val="1279494702"/>
                        </a:ext>
                      </a:extLst>
                    </a:gridCol>
                    <a:gridCol w="3622720">
                      <a:extLst>
                        <a:ext uri="{9D8B030D-6E8A-4147-A177-3AD203B41FA5}">
                          <a16:colId xmlns:a16="http://schemas.microsoft.com/office/drawing/2014/main" val="2155105079"/>
                        </a:ext>
                      </a:extLst>
                    </a:gridCol>
                  </a:tblGrid>
                  <a:tr h="222796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Tên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LM35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DS18B20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LM75A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45360966"/>
                      </a:ext>
                    </a:extLst>
                  </a:tr>
                  <a:tr h="222796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Dải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đo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-55 - 150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-55 - 125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-55 - 125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33074930"/>
                      </a:ext>
                    </a:extLst>
                  </a:tr>
                  <a:tr h="66838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Sai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số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0.5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tại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25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tại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150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1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tại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-55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0.5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 tại 25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 - 85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±2°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 tại 25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 - 100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±3°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 tại -55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 - 125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47491639"/>
                      </a:ext>
                    </a:extLst>
                  </a:tr>
                  <a:tr h="222796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Điện áp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4 – 30V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3 – 5.5V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2.8 – 5.5V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2488805"/>
                      </a:ext>
                    </a:extLst>
                  </a:tr>
                  <a:tr h="86294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Dòng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điện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60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A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Dòng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hoạt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động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: 1mA (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trung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bình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), 1.5mA (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tối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đa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)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Dòng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chờ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: 750nA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inactive: 100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A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inactive: 1mA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Shutdown mode: 3.5 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A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01739582"/>
                      </a:ext>
                    </a:extLst>
                  </a:tr>
                  <a:tr h="56550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Đầu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ra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Tương tự, giá trị điện áp từ -1 đến 6V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Số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,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theo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chuẩn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giao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tiếp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One-wire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Số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,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chuẩn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giao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tiếp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5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e>
                                <m:sup>
                                  <m: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oMath>
                          </a14:m>
                          <a:endParaRPr lang="en-US" sz="1500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3801070"/>
                      </a:ext>
                    </a:extLst>
                  </a:tr>
                  <a:tr h="25316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Độ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phân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giải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Tùy thuộc vào ADC xử lý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9 bits, 10 bits, 11 bits, 12 bits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11 bits, 0.125</a:t>
                          </a:r>
                          <a14:m>
                            <m:oMath xmlns:m="http://schemas.openxmlformats.org/officeDocument/2006/math">
                              <m:r>
                                <a:rPr lang="en-US" sz="15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54549899"/>
                      </a:ext>
                    </a:extLst>
                  </a:tr>
                  <a:tr h="222796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Giá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thành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89.000VNĐ*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30.000VNĐ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37.000VNĐ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77032346"/>
                      </a:ext>
                    </a:extLst>
                  </a:tr>
                  <a:tr h="103021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Hình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ảnh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778617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84FB9B46-2B55-CFCA-534E-1B2DAC7DEC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7513515"/>
                  </p:ext>
                </p:extLst>
              </p:nvPr>
            </p:nvGraphicFramePr>
            <p:xfrm>
              <a:off x="1373405" y="2025652"/>
              <a:ext cx="10099163" cy="431202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197635">
                      <a:extLst>
                        <a:ext uri="{9D8B030D-6E8A-4147-A177-3AD203B41FA5}">
                          <a16:colId xmlns:a16="http://schemas.microsoft.com/office/drawing/2014/main" val="3001094105"/>
                        </a:ext>
                      </a:extLst>
                    </a:gridCol>
                    <a:gridCol w="2302343">
                      <a:extLst>
                        <a:ext uri="{9D8B030D-6E8A-4147-A177-3AD203B41FA5}">
                          <a16:colId xmlns:a16="http://schemas.microsoft.com/office/drawing/2014/main" val="970859368"/>
                        </a:ext>
                      </a:extLst>
                    </a:gridCol>
                    <a:gridCol w="2976465">
                      <a:extLst>
                        <a:ext uri="{9D8B030D-6E8A-4147-A177-3AD203B41FA5}">
                          <a16:colId xmlns:a16="http://schemas.microsoft.com/office/drawing/2014/main" val="1279494702"/>
                        </a:ext>
                      </a:extLst>
                    </a:gridCol>
                    <a:gridCol w="3622720">
                      <a:extLst>
                        <a:ext uri="{9D8B030D-6E8A-4147-A177-3AD203B41FA5}">
                          <a16:colId xmlns:a16="http://schemas.microsoft.com/office/drawing/2014/main" val="215510507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Tên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LM35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DS18B20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LM75A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45360966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Dải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đo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2116" t="-124324" r="-287302" b="-1716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17587" t="-124324" r="-122086" b="-1716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79125" t="-124324" r="-505" b="-17162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3074930"/>
                      </a:ext>
                    </a:extLst>
                  </a:tr>
                  <a:tr h="6858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Sai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số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2116" t="-73451" r="-287302" b="-461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17587" t="-73451" r="-122086" b="-461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79125" t="-73451" r="-505" b="-461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74916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Điện áp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4 – 30V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3 – 5.5V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2.8 – 5.5V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722488805"/>
                      </a:ext>
                    </a:extLst>
                  </a:tr>
                  <a:tr h="86294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Dòng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điện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52116" t="-164085" r="-287302" b="-241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Dòng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hoạt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động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: 1mA (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trung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bình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), 1.5mA (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tối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đa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)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Dòng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chờ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: 750nA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79125" t="-164085" r="-505" b="-2415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1739582"/>
                      </a:ext>
                    </a:extLst>
                  </a:tr>
                  <a:tr h="56550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Đầu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ra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Tương tự, giá trị điện áp từ -1 đến 6V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Số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,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theo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chuẩn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giao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tiếp</a:t>
                          </a: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One-wire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79125" t="-403226" r="-505" b="-2688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3801070"/>
                      </a:ext>
                    </a:extLst>
                  </a:tr>
                  <a:tr h="25316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Độ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phân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giải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Tùy thuộc vào ADC xử lý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9 bits, 10 bits, 11 bits, 12 bits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vi-VN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79125" t="-1141463" r="-505" b="-50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454989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Giá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thành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89.000VNĐ*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30.000VNĐ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37.000VNĐ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77032346"/>
                      </a:ext>
                    </a:extLst>
                  </a:tr>
                  <a:tr h="103021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Hình</a:t>
                          </a:r>
                          <a:r>
                            <a:rPr lang="en-US" sz="1500" b="1" dirty="0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 </a:t>
                          </a:r>
                          <a:r>
                            <a:rPr lang="en-US" sz="1500" b="1" dirty="0" err="1">
                              <a:effectLst/>
                              <a:latin typeface="Lato" panose="020F0502020204030203" pitchFamily="34" charset="0"/>
                              <a:ea typeface="Lato" panose="020F0502020204030203" pitchFamily="34" charset="0"/>
                              <a:cs typeface="Lato" panose="020F0502020204030203" pitchFamily="34" charset="0"/>
                            </a:rPr>
                            <a:t>ảnh</a:t>
                          </a:r>
                          <a:endParaRPr lang="en-US" sz="1500" b="1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 dirty="0">
                            <a:effectLst/>
                            <a:latin typeface="Lato" panose="020F0502020204030203" pitchFamily="34" charset="0"/>
                            <a:ea typeface="Lato" panose="020F0502020204030203" pitchFamily="34" charset="0"/>
                            <a:cs typeface="Lato" panose="020F0502020204030203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7786170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051" name="Picture 6" descr="IC cảm biến nhiệt độ LM35 (loại tốt) - Nshop">
            <a:extLst>
              <a:ext uri="{FF2B5EF4-FFF2-40B4-BE49-F238E27FC236}">
                <a16:creationId xmlns:a16="http://schemas.microsoft.com/office/drawing/2014/main" id="{D1D7C2D0-35D4-E353-D13F-CD633FCB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6" t="10001" r="9332" b="9666"/>
          <a:stretch>
            <a:fillRect/>
          </a:stretch>
        </p:blipFill>
        <p:spPr bwMode="auto">
          <a:xfrm>
            <a:off x="3337465" y="5410374"/>
            <a:ext cx="711200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0" descr="Đầu đo nhiệt độ DS18B20">
            <a:extLst>
              <a:ext uri="{FF2B5EF4-FFF2-40B4-BE49-F238E27FC236}">
                <a16:creationId xmlns:a16="http://schemas.microsoft.com/office/drawing/2014/main" id="{CA121578-9E0B-C5E1-AE74-AB9BB7FF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t="18626" r="11765" b="16667"/>
          <a:stretch>
            <a:fillRect/>
          </a:stretch>
        </p:blipFill>
        <p:spPr bwMode="auto">
          <a:xfrm>
            <a:off x="5914361" y="5410374"/>
            <a:ext cx="1017252" cy="87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4" descr="LM75 Temperature Sensor Module Pinout, Datasheet, Features &amp; Circuit">
            <a:extLst>
              <a:ext uri="{FF2B5EF4-FFF2-40B4-BE49-F238E27FC236}">
                <a16:creationId xmlns:a16="http://schemas.microsoft.com/office/drawing/2014/main" id="{2314B338-2478-740F-B4AF-43C72D8BF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6" t="15797" r="14558" b="19240"/>
          <a:stretch>
            <a:fillRect/>
          </a:stretch>
        </p:blipFill>
        <p:spPr bwMode="auto">
          <a:xfrm>
            <a:off x="9085129" y="5410373"/>
            <a:ext cx="1171304" cy="73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C38E50-7622-0612-2830-9BC566E29FBA}"/>
              </a:ext>
            </a:extLst>
          </p:cNvPr>
          <p:cNvSpPr txBox="1"/>
          <p:nvPr/>
        </p:nvSpPr>
        <p:spPr>
          <a:xfrm>
            <a:off x="4336759" y="1617090"/>
            <a:ext cx="43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Bảng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2.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Bảng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so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sánh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endParaRPr lang="en-US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66117-29D7-F8FD-3B49-9CA6B4EDB8D8}"/>
              </a:ext>
            </a:extLst>
          </p:cNvPr>
          <p:cNvSpPr txBox="1"/>
          <p:nvPr/>
        </p:nvSpPr>
        <p:spPr>
          <a:xfrm>
            <a:off x="338138" y="827621"/>
            <a:ext cx="599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AA9EB-93C8-CEA5-8E48-8225AF07BA94}"/>
              </a:ext>
            </a:extLst>
          </p:cNvPr>
          <p:cNvSpPr txBox="1"/>
          <p:nvPr/>
        </p:nvSpPr>
        <p:spPr>
          <a:xfrm>
            <a:off x="360101" y="1262056"/>
            <a:ext cx="3332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EAB882-9EA8-7374-5082-3163C4014E19}"/>
              </a:ext>
            </a:extLst>
          </p:cNvPr>
          <p:cNvSpPr/>
          <p:nvPr/>
        </p:nvSpPr>
        <p:spPr>
          <a:xfrm>
            <a:off x="4882897" y="2025652"/>
            <a:ext cx="2986097" cy="4302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429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68FF-2E21-3C55-74A0-3EF11CC8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3EB504-E49D-17D3-43B1-94A5FD5D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/>
              <a:t>II. LỰA CHỌN GIẢI PHÁP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66117-29D7-F8FD-3B49-9CA6B4EDB8D8}"/>
              </a:ext>
            </a:extLst>
          </p:cNvPr>
          <p:cNvSpPr txBox="1"/>
          <p:nvPr/>
        </p:nvSpPr>
        <p:spPr>
          <a:xfrm>
            <a:off x="338138" y="827621"/>
            <a:ext cx="599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AA9EB-93C8-CEA5-8E48-8225AF07BA94}"/>
              </a:ext>
            </a:extLst>
          </p:cNvPr>
          <p:cNvSpPr txBox="1"/>
          <p:nvPr/>
        </p:nvSpPr>
        <p:spPr>
          <a:xfrm>
            <a:off x="338138" y="1247419"/>
            <a:ext cx="3839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1.2.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vi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điều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khiển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6" descr="product-image">
            <a:extLst>
              <a:ext uri="{FF2B5EF4-FFF2-40B4-BE49-F238E27FC236}">
                <a16:creationId xmlns:a16="http://schemas.microsoft.com/office/drawing/2014/main" id="{D4AB64BD-1399-F0E7-9AE1-D0A572218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1" t="19094" r="6039" b="7804"/>
          <a:stretch/>
        </p:blipFill>
        <p:spPr bwMode="auto">
          <a:xfrm>
            <a:off x="6999167" y="1828800"/>
            <a:ext cx="392787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6AC4F-9F93-8BD2-5048-32B3737999D8}"/>
              </a:ext>
            </a:extLst>
          </p:cNvPr>
          <p:cNvSpPr txBox="1"/>
          <p:nvPr/>
        </p:nvSpPr>
        <p:spPr>
          <a:xfrm>
            <a:off x="468753" y="1778348"/>
            <a:ext cx="3839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Chip STM32F103C8T6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94801-350D-FE4D-39B8-E939AF4DF296}"/>
              </a:ext>
            </a:extLst>
          </p:cNvPr>
          <p:cNvSpPr txBox="1"/>
          <p:nvPr/>
        </p:nvSpPr>
        <p:spPr>
          <a:xfrm>
            <a:off x="1022971" y="2258114"/>
            <a:ext cx="4417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Dòng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342900" indent="-1143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Active: 0.036A</a:t>
            </a:r>
          </a:p>
          <a:p>
            <a:pPr marL="342900" indent="-1143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Slepp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0.022A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51966-4A36-35A1-5958-D29B73A02007}"/>
              </a:ext>
            </a:extLst>
          </p:cNvPr>
          <p:cNvSpPr txBox="1"/>
          <p:nvPr/>
        </p:nvSpPr>
        <p:spPr>
          <a:xfrm>
            <a:off x="940675" y="3871944"/>
            <a:ext cx="44177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Lõi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ARM COTEX M3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Tốc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đa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72Mhz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64kbytebộ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Flash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kbyte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SRAM   </a:t>
            </a:r>
            <a:r>
              <a:rPr lang="en-US" sz="28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 </a:t>
            </a:r>
            <a:endParaRPr lang="en-US" sz="28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36875-C291-B433-04FE-018A0447B0F1}"/>
              </a:ext>
            </a:extLst>
          </p:cNvPr>
          <p:cNvSpPr txBox="1"/>
          <p:nvPr/>
        </p:nvSpPr>
        <p:spPr>
          <a:xfrm>
            <a:off x="7655209" y="5164606"/>
            <a:ext cx="28729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2. Chip STM32F103C8T6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043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68FF-2E21-3C55-74A0-3EF11CC8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3EB504-E49D-17D3-43B1-94A5FD5D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/>
              <a:t>II. LỰA CHỌN GIẢI PHÁP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66117-29D7-F8FD-3B49-9CA6B4EDB8D8}"/>
              </a:ext>
            </a:extLst>
          </p:cNvPr>
          <p:cNvSpPr txBox="1"/>
          <p:nvPr/>
        </p:nvSpPr>
        <p:spPr>
          <a:xfrm>
            <a:off x="338138" y="827621"/>
            <a:ext cx="599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AA9EB-93C8-CEA5-8E48-8225AF07BA94}"/>
              </a:ext>
            </a:extLst>
          </p:cNvPr>
          <p:cNvSpPr txBox="1"/>
          <p:nvPr/>
        </p:nvSpPr>
        <p:spPr>
          <a:xfrm>
            <a:off x="338138" y="1247419"/>
            <a:ext cx="497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1.3.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module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6AC4F-9F93-8BD2-5048-32B3737999D8}"/>
              </a:ext>
            </a:extLst>
          </p:cNvPr>
          <p:cNvSpPr txBox="1"/>
          <p:nvPr/>
        </p:nvSpPr>
        <p:spPr>
          <a:xfrm>
            <a:off x="423033" y="1748944"/>
            <a:ext cx="545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 E32</a:t>
            </a: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-TLL-100 433T20DT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94801-350D-FE4D-39B8-E939AF4DF296}"/>
              </a:ext>
            </a:extLst>
          </p:cNvPr>
          <p:cNvSpPr txBox="1"/>
          <p:nvPr/>
        </p:nvSpPr>
        <p:spPr>
          <a:xfrm>
            <a:off x="1026375" y="2201226"/>
            <a:ext cx="4417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3.3 - 5V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Dòng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342900" indent="-1143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0.106A</a:t>
            </a:r>
          </a:p>
          <a:p>
            <a:pPr marL="342900" indent="-1143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0.015A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51966-4A36-35A1-5958-D29B73A02007}"/>
              </a:ext>
            </a:extLst>
          </p:cNvPr>
          <p:cNvSpPr txBox="1"/>
          <p:nvPr/>
        </p:nvSpPr>
        <p:spPr>
          <a:xfrm>
            <a:off x="958963" y="3819471"/>
            <a:ext cx="5542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Tần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410 – 441Mhz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đệm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512byte</a:t>
            </a:r>
            <a:endParaRPr lang="en-US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 </a:t>
            </a:r>
            <a:r>
              <a:rPr lang="en-US" sz="24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24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UART</a:t>
            </a:r>
            <a:endParaRPr lang="en-US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2" descr="Module Thu Phát RF Lora SX1278 433Mhz UART 3Km (E32-433T20DT) Điện Tử  360(E360)">
            <a:extLst>
              <a:ext uri="{FF2B5EF4-FFF2-40B4-BE49-F238E27FC236}">
                <a16:creationId xmlns:a16="http://schemas.microsoft.com/office/drawing/2014/main" id="{195346DE-A904-4593-8D0D-215A70A52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9200" r="9280" b="20229"/>
          <a:stretch/>
        </p:blipFill>
        <p:spPr bwMode="auto">
          <a:xfrm>
            <a:off x="7878895" y="1027959"/>
            <a:ext cx="327392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E837A-4776-6491-B10D-A485835A05CC}"/>
              </a:ext>
            </a:extLst>
          </p:cNvPr>
          <p:cNvSpPr txBox="1"/>
          <p:nvPr/>
        </p:nvSpPr>
        <p:spPr>
          <a:xfrm>
            <a:off x="7426981" y="3205488"/>
            <a:ext cx="4177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4. Module Lora E32-TTL-100 433T20DT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2DB912-9FE0-A768-9DE4-6BA4EFE9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17" y="4102647"/>
            <a:ext cx="2266950" cy="146177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997846-1235-4127-C522-F067262EB0CA}"/>
              </a:ext>
            </a:extLst>
          </p:cNvPr>
          <p:cNvSpPr txBox="1"/>
          <p:nvPr/>
        </p:nvSpPr>
        <p:spPr>
          <a:xfrm>
            <a:off x="7566443" y="5859369"/>
            <a:ext cx="4038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5. </a:t>
            </a:r>
            <a:r>
              <a:rPr lang="en-GB" sz="1600" b="1" i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Anten</a:t>
            </a:r>
            <a:r>
              <a:rPr lang="en-GB" sz="1600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433Mhz 3dBi SMA </a:t>
            </a:r>
            <a:r>
              <a:rPr lang="en-GB" sz="1600" b="1" i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Đực</a:t>
            </a:r>
            <a:r>
              <a:rPr lang="en-GB" sz="1600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11cm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10A7A-8F23-6396-0547-7B8191CB8BFA}"/>
              </a:ext>
            </a:extLst>
          </p:cNvPr>
          <p:cNvSpPr txBox="1"/>
          <p:nvPr/>
        </p:nvSpPr>
        <p:spPr>
          <a:xfrm>
            <a:off x="423033" y="5379748"/>
            <a:ext cx="545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Anten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433Mhz 3dBi SMA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Đực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11cm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68FF-2E21-3C55-74A0-3EF11CC8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3EB504-E49D-17D3-43B1-94A5FD5D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/>
              <a:t>II. LỰA CHỌN GIẢI PHÁP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366117-29D7-F8FD-3B49-9CA6B4EDB8D8}"/>
              </a:ext>
            </a:extLst>
          </p:cNvPr>
          <p:cNvSpPr txBox="1"/>
          <p:nvPr/>
        </p:nvSpPr>
        <p:spPr>
          <a:xfrm>
            <a:off x="338138" y="827621"/>
            <a:ext cx="599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AA9EB-93C8-CEA5-8E48-8225AF07BA94}"/>
              </a:ext>
            </a:extLst>
          </p:cNvPr>
          <p:cNvSpPr txBox="1"/>
          <p:nvPr/>
        </p:nvSpPr>
        <p:spPr>
          <a:xfrm>
            <a:off x="338138" y="1247419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1.4.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6AC4F-9F93-8BD2-5048-32B3737999D8}"/>
              </a:ext>
            </a:extLst>
          </p:cNvPr>
          <p:cNvSpPr txBox="1"/>
          <p:nvPr/>
        </p:nvSpPr>
        <p:spPr>
          <a:xfrm>
            <a:off x="468753" y="1709084"/>
            <a:ext cx="641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IC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ổn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tuyến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LDO TC1262-3V3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94801-350D-FE4D-39B8-E939AF4DF296}"/>
              </a:ext>
            </a:extLst>
          </p:cNvPr>
          <p:cNvSpPr txBox="1"/>
          <p:nvPr/>
        </p:nvSpPr>
        <p:spPr>
          <a:xfrm>
            <a:off x="712075" y="2123579"/>
            <a:ext cx="6412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Dòng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500mA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Dropout Voltage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bình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350mV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dòng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500mA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EE2B7F04-35FB-55C1-46AB-B99582639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7" t="51321" r="12493"/>
          <a:stretch/>
        </p:blipFill>
        <p:spPr bwMode="auto">
          <a:xfrm>
            <a:off x="7421431" y="3948394"/>
            <a:ext cx="4679459" cy="1645920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766CE3-3F90-6BB9-4111-18E1AC561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136" y="1247419"/>
            <a:ext cx="4888028" cy="20116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B0ACF1-6FAA-2868-F72E-5F930875881E}"/>
              </a:ext>
            </a:extLst>
          </p:cNvPr>
          <p:cNvSpPr txBox="1"/>
          <p:nvPr/>
        </p:nvSpPr>
        <p:spPr>
          <a:xfrm>
            <a:off x="7303972" y="3449165"/>
            <a:ext cx="4888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6.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nguyên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vi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điều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khiển</a:t>
            </a:r>
            <a:endParaRPr lang="vi-VN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41DB75-2F16-511A-CD61-2D6D146CB0C8}"/>
              </a:ext>
            </a:extLst>
          </p:cNvPr>
          <p:cNvSpPr txBox="1"/>
          <p:nvPr/>
        </p:nvSpPr>
        <p:spPr>
          <a:xfrm>
            <a:off x="7457157" y="5553598"/>
            <a:ext cx="464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7.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nguyên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module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endParaRPr lang="vi-VN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3553F6-047D-2F5E-AE19-17D4F4902409}"/>
              </a:ext>
            </a:extLst>
          </p:cNvPr>
          <p:cNvSpPr txBox="1"/>
          <p:nvPr/>
        </p:nvSpPr>
        <p:spPr>
          <a:xfrm>
            <a:off x="416018" y="3323908"/>
            <a:ext cx="5977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IC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ổn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tuyến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LDO SPX3819-3V3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3FEE6E-EDA2-BA7C-0799-C7054ABF6BE2}"/>
                  </a:ext>
                </a:extLst>
              </p:cNvPr>
              <p:cNvSpPr txBox="1"/>
              <p:nvPr/>
            </p:nvSpPr>
            <p:spPr>
              <a:xfrm>
                <a:off x="712075" y="3770362"/>
                <a:ext cx="568185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Dòng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điện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đầu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tối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đa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500mA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Dropout Voltage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trung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bình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340mV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với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dòng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điện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đầu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ra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500mA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Nhiễu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en-US" sz="24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thấp</a:t>
                </a:r>
                <a:r>
                  <a:rPr lang="en-US" sz="24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 40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𝑉</m:t>
                    </m:r>
                  </m:oMath>
                </a14:m>
                <a:endPara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03FEE6E-EDA2-BA7C-0799-C7054ABF6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75" y="3770362"/>
                <a:ext cx="5681850" cy="1569660"/>
              </a:xfrm>
              <a:prstGeom prst="rect">
                <a:avLst/>
              </a:prstGeom>
              <a:blipFill>
                <a:blip r:embed="rId4"/>
                <a:stretch>
                  <a:fillRect l="-1502" t="-3101" b="-775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A492DAFF-21ED-08AC-7F1E-CCA76A199835}"/>
              </a:ext>
            </a:extLst>
          </p:cNvPr>
          <p:cNvSpPr/>
          <p:nvPr/>
        </p:nvSpPr>
        <p:spPr>
          <a:xfrm>
            <a:off x="344157" y="5505302"/>
            <a:ext cx="793119" cy="58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7EB599-203E-F29E-D46E-1B1D5BAA424E}"/>
              </a:ext>
            </a:extLst>
          </p:cNvPr>
          <p:cNvSpPr txBox="1"/>
          <p:nvPr/>
        </p:nvSpPr>
        <p:spPr>
          <a:xfrm>
            <a:off x="1184869" y="5537689"/>
            <a:ext cx="3074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Hiệu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suất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chuyển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đổi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F1CB57-A07C-311E-8245-3559D58C4BF5}"/>
                  </a:ext>
                </a:extLst>
              </p:cNvPr>
              <p:cNvSpPr txBox="1"/>
              <p:nvPr/>
            </p:nvSpPr>
            <p:spPr>
              <a:xfrm>
                <a:off x="4136336" y="5350779"/>
                <a:ext cx="3351687" cy="84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ato" panose="020F050202020403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Lato" panose="020F0502020204030203" pitchFamily="34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3.3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Lato" panose="020F0502020204030203" pitchFamily="34" charset="0"/>
                            </a:rPr>
                            <m:t>3.7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Lato" panose="020F0502020204030203" pitchFamily="34" charset="0"/>
                        </a:rPr>
                        <m:t>=89,19%</m:t>
                      </m:r>
                    </m:oMath>
                  </m:oMathPara>
                </a14:m>
                <a:endParaRPr lang="vi-VN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F1CB57-A07C-311E-8245-3559D58C4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336" y="5350779"/>
                <a:ext cx="3351687" cy="8486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8A60557-2CDA-E664-D433-11F9FB529840}"/>
              </a:ext>
            </a:extLst>
          </p:cNvPr>
          <p:cNvSpPr txBox="1"/>
          <p:nvPr/>
        </p:nvSpPr>
        <p:spPr>
          <a:xfrm>
            <a:off x="826688" y="5999354"/>
            <a:ext cx="4694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Bỏ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dòng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tĩnh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IC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7010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5EBB6-4212-75CB-1ADB-87935FFB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C37F12-8CC3-89E3-1A5B-955B2EC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/>
              <a:t>III. PHƯƠNG ÁN THIẾT KẾ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B4ED4F-BF6E-B485-3DC6-2A631A7BA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254" y="1358659"/>
            <a:ext cx="6591266" cy="466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FE39C2-77E3-380C-82D1-32234B1EBA13}"/>
              </a:ext>
            </a:extLst>
          </p:cNvPr>
          <p:cNvSpPr txBox="1"/>
          <p:nvPr/>
        </p:nvSpPr>
        <p:spPr>
          <a:xfrm>
            <a:off x="338138" y="835901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A98E2-F0E1-1A94-4E96-99A8EE5EB470}"/>
              </a:ext>
            </a:extLst>
          </p:cNvPr>
          <p:cNvSpPr txBox="1"/>
          <p:nvPr/>
        </p:nvSpPr>
        <p:spPr>
          <a:xfrm>
            <a:off x="3960876" y="6022099"/>
            <a:ext cx="4270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8.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nguyên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vi-VN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168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5EBB6-4212-75CB-1ADB-87935FFB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C37F12-8CC3-89E3-1A5B-955B2EC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/>
              <a:t>III. PHƯƠNG ÁN THIẾT KẾ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E39C2-77E3-380C-82D1-32234B1EBA13}"/>
              </a:ext>
            </a:extLst>
          </p:cNvPr>
          <p:cNvSpPr txBox="1"/>
          <p:nvPr/>
        </p:nvSpPr>
        <p:spPr>
          <a:xfrm>
            <a:off x="338138" y="772793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964E54FC-6020-8121-D623-F7596947C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4" t="9358" r="9117"/>
          <a:stretch/>
        </p:blipFill>
        <p:spPr>
          <a:xfrm>
            <a:off x="926720" y="1317678"/>
            <a:ext cx="3421379" cy="2011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E45E47-697B-C96D-AC1C-A40469A6B589}"/>
              </a:ext>
            </a:extLst>
          </p:cNvPr>
          <p:cNvSpPr txBox="1"/>
          <p:nvPr/>
        </p:nvSpPr>
        <p:spPr>
          <a:xfrm>
            <a:off x="630935" y="3354243"/>
            <a:ext cx="4270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9.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Ảnh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3D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</a:t>
            </a:r>
            <a:endParaRPr lang="vi-VN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EBD7BF8-4802-4ED4-8148-30E97D8EE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3"/>
          <a:stretch/>
        </p:blipFill>
        <p:spPr>
          <a:xfrm rot="10800000">
            <a:off x="857938" y="4011557"/>
            <a:ext cx="3117916" cy="1828800"/>
          </a:xfrm>
          <a:prstGeom prst="rect">
            <a:avLst/>
          </a:prstGeom>
        </p:spPr>
      </p:pic>
      <p:pic>
        <p:nvPicPr>
          <p:cNvPr id="12" name="Picture 11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CA0EAC6C-A16B-E810-722D-8F6E9290C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5855" y="4011556"/>
            <a:ext cx="3539391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F90647-C016-51D7-D34E-26029330F167}"/>
              </a:ext>
            </a:extLst>
          </p:cNvPr>
          <p:cNvSpPr txBox="1"/>
          <p:nvPr/>
        </p:nvSpPr>
        <p:spPr>
          <a:xfrm>
            <a:off x="2120934" y="5897347"/>
            <a:ext cx="4965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11.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Ảnh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chụp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tế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hoàn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thiện</a:t>
            </a:r>
            <a:endParaRPr lang="vi-VN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327A3FC0-3557-E505-0BD3-AA0F02BAE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241" y="1606848"/>
            <a:ext cx="3373062" cy="402336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8EC4DA6-5569-D945-3DD6-3B1FFB79A216}"/>
              </a:ext>
            </a:extLst>
          </p:cNvPr>
          <p:cNvSpPr/>
          <p:nvPr/>
        </p:nvSpPr>
        <p:spPr>
          <a:xfrm>
            <a:off x="630935" y="3847962"/>
            <a:ext cx="7104888" cy="24422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956841-0A1C-93F9-6879-BC46E9D8275B}"/>
              </a:ext>
            </a:extLst>
          </p:cNvPr>
          <p:cNvSpPr/>
          <p:nvPr/>
        </p:nvSpPr>
        <p:spPr>
          <a:xfrm>
            <a:off x="630935" y="1259343"/>
            <a:ext cx="7104888" cy="24422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9B693E-9536-E62E-8BAE-19E2014B38B4}"/>
              </a:ext>
            </a:extLst>
          </p:cNvPr>
          <p:cNvSpPr/>
          <p:nvPr/>
        </p:nvSpPr>
        <p:spPr>
          <a:xfrm>
            <a:off x="8044545" y="1227792"/>
            <a:ext cx="3855165" cy="500810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AB6C06B-EB2E-16D1-947C-8BD882243D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275" t="21260" r="18100" b="16400"/>
          <a:stretch/>
        </p:blipFill>
        <p:spPr>
          <a:xfrm>
            <a:off x="4643884" y="1457976"/>
            <a:ext cx="2772221" cy="19202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61FE8D-10E8-B31E-4CDE-82C15BB6A205}"/>
              </a:ext>
            </a:extLst>
          </p:cNvPr>
          <p:cNvSpPr txBox="1"/>
          <p:nvPr/>
        </p:nvSpPr>
        <p:spPr>
          <a:xfrm>
            <a:off x="4443449" y="3340444"/>
            <a:ext cx="3071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10. Layout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endParaRPr lang="vi-VN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225B08-1AE3-7359-1612-D0890EB94969}"/>
              </a:ext>
            </a:extLst>
          </p:cNvPr>
          <p:cNvSpPr txBox="1"/>
          <p:nvPr/>
        </p:nvSpPr>
        <p:spPr>
          <a:xfrm>
            <a:off x="8143483" y="5651126"/>
            <a:ext cx="3855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12.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tế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chưa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đóng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vỏ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endParaRPr lang="vi-VN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031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5EBB6-4212-75CB-1ADB-87935FFB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C37F12-8CC3-89E3-1A5B-955B2EC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/>
              <a:t>III. PHƯƠNG ÁN THIẾT KẾ</a:t>
            </a:r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E2D623D-2F33-B4D0-27CD-D7B977709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403" y="1829435"/>
            <a:ext cx="8194773" cy="3383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2EC6C-F4DE-308F-8EA5-530EC2A5F6EB}"/>
              </a:ext>
            </a:extLst>
          </p:cNvPr>
          <p:cNvSpPr txBox="1"/>
          <p:nvPr/>
        </p:nvSpPr>
        <p:spPr>
          <a:xfrm>
            <a:off x="338138" y="827621"/>
            <a:ext cx="599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E5B79-7F46-70F7-9D5B-CA7D55729686}"/>
              </a:ext>
            </a:extLst>
          </p:cNvPr>
          <p:cNvSpPr txBox="1"/>
          <p:nvPr/>
        </p:nvSpPr>
        <p:spPr>
          <a:xfrm>
            <a:off x="338138" y="1295082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6B2F4-7578-0B68-2964-ADFBD22E7E5B}"/>
              </a:ext>
            </a:extLst>
          </p:cNvPr>
          <p:cNvSpPr txBox="1"/>
          <p:nvPr/>
        </p:nvSpPr>
        <p:spPr>
          <a:xfrm>
            <a:off x="4607791" y="5409204"/>
            <a:ext cx="3457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14.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061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5EBB6-4212-75CB-1ADB-87935FFB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C37F12-8CC3-89E3-1A5B-955B2EC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/>
              <a:t>III. PHƯƠNG ÁN THIẾT KẾ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2EC6C-F4DE-308F-8EA5-530EC2A5F6EB}"/>
              </a:ext>
            </a:extLst>
          </p:cNvPr>
          <p:cNvSpPr txBox="1"/>
          <p:nvPr/>
        </p:nvSpPr>
        <p:spPr>
          <a:xfrm>
            <a:off x="338138" y="827621"/>
            <a:ext cx="599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E5B79-7F46-70F7-9D5B-CA7D55729686}"/>
              </a:ext>
            </a:extLst>
          </p:cNvPr>
          <p:cNvSpPr txBox="1"/>
          <p:nvPr/>
        </p:nvSpPr>
        <p:spPr>
          <a:xfrm>
            <a:off x="338138" y="1295082"/>
            <a:ext cx="3839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vi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điều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khiển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 descr="NODEMCU ESP32">
            <a:extLst>
              <a:ext uri="{FF2B5EF4-FFF2-40B4-BE49-F238E27FC236}">
                <a16:creationId xmlns:a16="http://schemas.microsoft.com/office/drawing/2014/main" id="{C9791C7C-51EE-03EC-AD25-D08A5F4D2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t="14128" r="5111" b="15977"/>
          <a:stretch/>
        </p:blipFill>
        <p:spPr bwMode="auto">
          <a:xfrm>
            <a:off x="8446537" y="2148840"/>
            <a:ext cx="3296156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EBEA91-6E9B-CFB8-D86F-3947AD768F70}"/>
              </a:ext>
            </a:extLst>
          </p:cNvPr>
          <p:cNvSpPr txBox="1"/>
          <p:nvPr/>
        </p:nvSpPr>
        <p:spPr>
          <a:xfrm>
            <a:off x="468753" y="1915508"/>
            <a:ext cx="545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Kit ESP32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82C03F-B202-C826-DA0D-642905AFB72E}"/>
              </a:ext>
            </a:extLst>
          </p:cNvPr>
          <p:cNvSpPr txBox="1"/>
          <p:nvPr/>
        </p:nvSpPr>
        <p:spPr>
          <a:xfrm>
            <a:off x="449307" y="2535934"/>
            <a:ext cx="7730517" cy="2483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3V3</a:t>
            </a:r>
            <a:endParaRPr lang="vi-VN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UART</a:t>
            </a:r>
            <a:endParaRPr lang="vi-VN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Chuẩn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Wifi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802.11 b/g/n; Wi-Fi Direct(P2P), soft-AP</a:t>
            </a:r>
            <a:endParaRPr lang="vi-VN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TCP/IP stack.</a:t>
            </a:r>
            <a:endParaRPr lang="vi-VN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suất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đầu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19.5dBm ở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chế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802.11b</a:t>
            </a:r>
            <a:endParaRPr lang="vi-VN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759F8-9042-F6D0-A2B4-8C18AAE67C4F}"/>
              </a:ext>
            </a:extLst>
          </p:cNvPr>
          <p:cNvSpPr txBox="1"/>
          <p:nvPr/>
        </p:nvSpPr>
        <p:spPr>
          <a:xfrm>
            <a:off x="9156511" y="5019050"/>
            <a:ext cx="1851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15. Kit ESP32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82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68FF-2E21-3C55-74A0-3EF11CC8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3EB504-E49D-17D3-43B1-94A5FD5D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 dirty="0"/>
              <a:t>III. PHƯƠNG ÁN THIẾT KẾ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6AC4F-9F93-8BD2-5048-32B3737999D8}"/>
              </a:ext>
            </a:extLst>
          </p:cNvPr>
          <p:cNvSpPr txBox="1"/>
          <p:nvPr/>
        </p:nvSpPr>
        <p:spPr>
          <a:xfrm>
            <a:off x="423033" y="1748944"/>
            <a:ext cx="545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Module E32</a:t>
            </a: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-TLL-100 433T20DT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94801-350D-FE4D-39B8-E939AF4DF296}"/>
              </a:ext>
            </a:extLst>
          </p:cNvPr>
          <p:cNvSpPr txBox="1"/>
          <p:nvPr/>
        </p:nvSpPr>
        <p:spPr>
          <a:xfrm>
            <a:off x="1026375" y="2201226"/>
            <a:ext cx="4417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Điện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3.3 - 5V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Dòng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342900" indent="-1143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0.106A</a:t>
            </a:r>
          </a:p>
          <a:p>
            <a:pPr marL="342900" indent="-114300">
              <a:buFont typeface="Wingdings" panose="05000000000000000000" pitchFamily="2" charset="2"/>
              <a:buChar char="§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0.015A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751966-4A36-35A1-5958-D29B73A02007}"/>
              </a:ext>
            </a:extLst>
          </p:cNvPr>
          <p:cNvSpPr txBox="1"/>
          <p:nvPr/>
        </p:nvSpPr>
        <p:spPr>
          <a:xfrm>
            <a:off x="958963" y="3819471"/>
            <a:ext cx="5542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Tần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410 – 441Mhz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Dung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nhớ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đệm</a:t>
            </a:r>
            <a:r>
              <a:rPr lang="en-US" sz="240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512byte</a:t>
            </a:r>
            <a:endParaRPr lang="en-US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 </a:t>
            </a:r>
            <a:r>
              <a:rPr lang="en-US" sz="24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24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UART</a:t>
            </a:r>
            <a:endParaRPr lang="en-US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2" descr="Module Thu Phát RF Lora SX1278 433Mhz UART 3Km (E32-433T20DT) Điện Tử  360(E360)">
            <a:extLst>
              <a:ext uri="{FF2B5EF4-FFF2-40B4-BE49-F238E27FC236}">
                <a16:creationId xmlns:a16="http://schemas.microsoft.com/office/drawing/2014/main" id="{195346DE-A904-4593-8D0D-215A70A52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" t="19200" r="9280" b="20229"/>
          <a:stretch/>
        </p:blipFill>
        <p:spPr bwMode="auto">
          <a:xfrm>
            <a:off x="7878895" y="1027959"/>
            <a:ext cx="327392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E837A-4776-6491-B10D-A485835A05CC}"/>
              </a:ext>
            </a:extLst>
          </p:cNvPr>
          <p:cNvSpPr txBox="1"/>
          <p:nvPr/>
        </p:nvSpPr>
        <p:spPr>
          <a:xfrm>
            <a:off x="7426981" y="3205488"/>
            <a:ext cx="4296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16. Module Lora E32-TTL-100 433T20DT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2DB912-9FE0-A768-9DE4-6BA4EFE9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717" y="4102647"/>
            <a:ext cx="2266950" cy="146177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997846-1235-4127-C522-F067262EB0CA}"/>
              </a:ext>
            </a:extLst>
          </p:cNvPr>
          <p:cNvSpPr txBox="1"/>
          <p:nvPr/>
        </p:nvSpPr>
        <p:spPr>
          <a:xfrm>
            <a:off x="7566443" y="5859369"/>
            <a:ext cx="4156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17. </a:t>
            </a:r>
            <a:r>
              <a:rPr lang="en-GB" sz="1600" b="1" i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Anten</a:t>
            </a:r>
            <a:r>
              <a:rPr lang="en-GB" sz="1600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433Mhz 3dBi SMA </a:t>
            </a:r>
            <a:r>
              <a:rPr lang="en-GB" sz="1600" b="1" i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Đực</a:t>
            </a:r>
            <a:r>
              <a:rPr lang="en-GB" sz="1600" b="1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11cm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10A7A-8F23-6396-0547-7B8191CB8BFA}"/>
              </a:ext>
            </a:extLst>
          </p:cNvPr>
          <p:cNvSpPr txBox="1"/>
          <p:nvPr/>
        </p:nvSpPr>
        <p:spPr>
          <a:xfrm>
            <a:off x="423033" y="5379748"/>
            <a:ext cx="545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Anten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433Mhz 3dBi SMA </a:t>
            </a:r>
            <a:r>
              <a:rPr lang="en-GB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Đực</a:t>
            </a:r>
            <a:r>
              <a:rPr lang="en-GB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11cm</a:t>
            </a:r>
            <a:endParaRPr lang="vi-V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28D46-B974-3CD4-8C83-F69643153C6F}"/>
              </a:ext>
            </a:extLst>
          </p:cNvPr>
          <p:cNvSpPr txBox="1"/>
          <p:nvPr/>
        </p:nvSpPr>
        <p:spPr>
          <a:xfrm>
            <a:off x="338138" y="827621"/>
            <a:ext cx="599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CA520A-5625-24EF-4FF7-2862BBBBCBD2}"/>
              </a:ext>
            </a:extLst>
          </p:cNvPr>
          <p:cNvSpPr txBox="1"/>
          <p:nvPr/>
        </p:nvSpPr>
        <p:spPr>
          <a:xfrm>
            <a:off x="338138" y="1295082"/>
            <a:ext cx="497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module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77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87CE-CEBA-9811-90EA-7DFC7AB9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CB9DE-6899-F979-717E-64AE5175F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4E974-C34F-DF1C-C1ED-9109AB02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DA378-1821-3FF9-A180-9D194ADD05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40A1C-5D16-5B4B-1399-FA628B9F3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37" y="963634"/>
            <a:ext cx="4374985" cy="5577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5F317-59AF-BAF6-C149-701ED4F9639B}"/>
              </a:ext>
            </a:extLst>
          </p:cNvPr>
          <p:cNvSpPr txBox="1"/>
          <p:nvPr/>
        </p:nvSpPr>
        <p:spPr>
          <a:xfrm>
            <a:off x="237720" y="98078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THIẾT KẾ PHẦN MỀM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22EAA-003E-296C-FB60-39608D1DA533}"/>
              </a:ext>
            </a:extLst>
          </p:cNvPr>
          <p:cNvSpPr txBox="1"/>
          <p:nvPr/>
        </p:nvSpPr>
        <p:spPr>
          <a:xfrm>
            <a:off x="237720" y="481544"/>
            <a:ext cx="5306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Chương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F3709-4328-3DDC-02A4-26D063073147}"/>
              </a:ext>
            </a:extLst>
          </p:cNvPr>
          <p:cNvSpPr txBox="1"/>
          <p:nvPr/>
        </p:nvSpPr>
        <p:spPr>
          <a:xfrm>
            <a:off x="3804298" y="6533911"/>
            <a:ext cx="5413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18.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chương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14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PHÂN CÔNG NHIỆM VỤ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D57E51-5FA6-AFF2-5054-017DAAFBC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918216"/>
              </p:ext>
            </p:extLst>
          </p:nvPr>
        </p:nvGraphicFramePr>
        <p:xfrm>
          <a:off x="1360018" y="1744897"/>
          <a:ext cx="9249116" cy="3081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4558">
                  <a:extLst>
                    <a:ext uri="{9D8B030D-6E8A-4147-A177-3AD203B41FA5}">
                      <a16:colId xmlns:a16="http://schemas.microsoft.com/office/drawing/2014/main" val="3217438648"/>
                    </a:ext>
                  </a:extLst>
                </a:gridCol>
                <a:gridCol w="4624558">
                  <a:extLst>
                    <a:ext uri="{9D8B030D-6E8A-4147-A177-3AD203B41FA5}">
                      <a16:colId xmlns:a16="http://schemas.microsoft.com/office/drawing/2014/main" val="507448975"/>
                    </a:ext>
                  </a:extLst>
                </a:gridCol>
              </a:tblGrid>
              <a:tr h="60476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r>
                        <a:rPr lang="en-US" sz="2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viên</a:t>
                      </a:r>
                      <a:endParaRPr lang="vi-VN" sz="24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</a:t>
                      </a:r>
                      <a:r>
                        <a:rPr lang="en-US" sz="2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việc</a:t>
                      </a:r>
                      <a:endParaRPr lang="vi-VN" sz="24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633566"/>
                  </a:ext>
                </a:extLst>
              </a:tr>
              <a:tr h="12384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Phạm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Thanh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Tùng</a:t>
                      </a:r>
                      <a:endParaRPr lang="vi-VN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chế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tạo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phần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cứng</a:t>
                      </a:r>
                      <a:endParaRPr lang="en-US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Xây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dựng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chương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trình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cho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node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cảm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biến</a:t>
                      </a:r>
                      <a:endParaRPr lang="vi-VN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641472"/>
                  </a:ext>
                </a:extLst>
              </a:tr>
              <a:tr h="123848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Nguyễn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Quang Minh</a:t>
                      </a:r>
                      <a:endParaRPr lang="vi-VN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Xây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dựng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chương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trình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cho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Gateway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Tổng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hợp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tài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liệu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viết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báo</a:t>
                      </a:r>
                      <a:r>
                        <a:rPr lang="en-US" sz="24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cáo</a:t>
                      </a:r>
                      <a:endParaRPr lang="vi-VN" sz="24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7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550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F87CE-CEBA-9811-90EA-7DFC7AB9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CB9DE-6899-F979-717E-64AE5175F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4E974-C34F-DF1C-C1ED-9109AB02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2DA378-1821-3FF9-A180-9D194ADD05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55F317-59AF-BAF6-C149-701ED4F9639B}"/>
              </a:ext>
            </a:extLst>
          </p:cNvPr>
          <p:cNvSpPr txBox="1"/>
          <p:nvPr/>
        </p:nvSpPr>
        <p:spPr>
          <a:xfrm>
            <a:off x="237720" y="98078"/>
            <a:ext cx="3634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THIẾT KẾ PHẦN MỀM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22EAA-003E-296C-FB60-39608D1DA533}"/>
              </a:ext>
            </a:extLst>
          </p:cNvPr>
          <p:cNvSpPr txBox="1"/>
          <p:nvPr/>
        </p:nvSpPr>
        <p:spPr>
          <a:xfrm>
            <a:off x="237720" y="441453"/>
            <a:ext cx="46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3.2.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Chương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CFA232-0CAE-AC2D-2595-1429476C1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30" y="886777"/>
            <a:ext cx="8164056" cy="56692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39301D-4788-48D3-43F9-39BD29148A54}"/>
              </a:ext>
            </a:extLst>
          </p:cNvPr>
          <p:cNvSpPr txBox="1"/>
          <p:nvPr/>
        </p:nvSpPr>
        <p:spPr>
          <a:xfrm>
            <a:off x="3931028" y="6532513"/>
            <a:ext cx="4905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19.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Lưu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chương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Gateway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01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5EBB6-4212-75CB-1ADB-87935FFB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E80BF-B645-FCF0-010D-19D8EBAEF936}"/>
              </a:ext>
            </a:extLst>
          </p:cNvPr>
          <p:cNvSpPr txBox="1"/>
          <p:nvPr/>
        </p:nvSpPr>
        <p:spPr>
          <a:xfrm>
            <a:off x="424070" y="2037670"/>
            <a:ext cx="46893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ƯU</a:t>
            </a:r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ĐIỂM: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Hỗ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trợ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phiên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miễn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phí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dành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giáo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dục</a:t>
            </a: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Hỗ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trợ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thức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HTTP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trực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dễ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endParaRPr lang="en-GB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cộng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đồng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rộng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rãi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EE556-72F9-FC08-8290-79204E3A0570}"/>
              </a:ext>
            </a:extLst>
          </p:cNvPr>
          <p:cNvSpPr txBox="1"/>
          <p:nvPr/>
        </p:nvSpPr>
        <p:spPr>
          <a:xfrm>
            <a:off x="431575" y="4706060"/>
            <a:ext cx="5493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NHƯỢC ĐIỂM: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tốc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bị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hạn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chế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phiên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dành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giáo</a:t>
            </a:r>
            <a:r>
              <a:rPr lang="en-GB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dục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59EB8-FA7F-CA17-7830-6DAA9D40A229}"/>
              </a:ext>
            </a:extLst>
          </p:cNvPr>
          <p:cNvSpPr txBox="1"/>
          <p:nvPr/>
        </p:nvSpPr>
        <p:spPr>
          <a:xfrm>
            <a:off x="6990085" y="5167725"/>
            <a:ext cx="3557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20. Giao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Ubidots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41ACB-5AD9-E2BD-6F99-50F110E7215B}"/>
              </a:ext>
            </a:extLst>
          </p:cNvPr>
          <p:cNvSpPr txBox="1"/>
          <p:nvPr/>
        </p:nvSpPr>
        <p:spPr>
          <a:xfrm>
            <a:off x="338138" y="874113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Lựa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chọn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nền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tảng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Clound</a:t>
            </a:r>
            <a:endParaRPr lang="en-US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F1A9E28-27B0-A55A-D582-20D6BB57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 dirty="0"/>
              <a:t>III. PHƯƠNG ÁN THIẾT KẾ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6E12D-8617-EB9F-3CB0-70D02C35F05E}"/>
              </a:ext>
            </a:extLst>
          </p:cNvPr>
          <p:cNvSpPr txBox="1"/>
          <p:nvPr/>
        </p:nvSpPr>
        <p:spPr>
          <a:xfrm>
            <a:off x="424070" y="1462161"/>
            <a:ext cx="4689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Ubidots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1B7FC-3851-08CA-DB5E-F6DE61716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9" r="23102" b="19710"/>
          <a:stretch/>
        </p:blipFill>
        <p:spPr>
          <a:xfrm>
            <a:off x="5569270" y="1660616"/>
            <a:ext cx="6399013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93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5EBB6-4212-75CB-1ADB-87935FFB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C37F12-8CC3-89E3-1A5B-955B2EC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/>
              <a:t>V. KẾT LUẬN VÀ HƯỚNG PHÁT TRIỂN</a:t>
            </a:r>
            <a:endParaRPr lang="en-US"/>
          </a:p>
        </p:txBody>
      </p:sp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id="{6F8CA30F-8C55-A020-7EB4-2E77F5D91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596" y="1232641"/>
            <a:ext cx="1398493" cy="139849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ACC425-57BB-DD46-2E2B-D0442286C1E1}"/>
              </a:ext>
            </a:extLst>
          </p:cNvPr>
          <p:cNvCxnSpPr/>
          <p:nvPr/>
        </p:nvCxnSpPr>
        <p:spPr>
          <a:xfrm flipV="1">
            <a:off x="1192306" y="1004040"/>
            <a:ext cx="493059" cy="4840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08B43-A1DB-2B3C-72E3-53F8F388B99D}"/>
              </a:ext>
            </a:extLst>
          </p:cNvPr>
          <p:cNvCxnSpPr/>
          <p:nvPr/>
        </p:nvCxnSpPr>
        <p:spPr>
          <a:xfrm>
            <a:off x="1676400" y="1006079"/>
            <a:ext cx="79785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8BF46F-D81E-5CF0-0C79-71CC7B73226C}"/>
              </a:ext>
            </a:extLst>
          </p:cNvPr>
          <p:cNvCxnSpPr>
            <a:cxnSpLocks/>
          </p:cNvCxnSpPr>
          <p:nvPr/>
        </p:nvCxnSpPr>
        <p:spPr>
          <a:xfrm>
            <a:off x="1382524" y="1727839"/>
            <a:ext cx="1105182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Badge Cross with solid fill">
            <a:extLst>
              <a:ext uri="{FF2B5EF4-FFF2-40B4-BE49-F238E27FC236}">
                <a16:creationId xmlns:a16="http://schemas.microsoft.com/office/drawing/2014/main" id="{E1283644-43F4-747B-ADE2-BA11D0036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127" y="3019903"/>
            <a:ext cx="1399032" cy="13990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4621CC-D7F9-CB30-D678-750BEFDD1505}"/>
              </a:ext>
            </a:extLst>
          </p:cNvPr>
          <p:cNvSpPr txBox="1"/>
          <p:nvPr/>
        </p:nvSpPr>
        <p:spPr>
          <a:xfrm>
            <a:off x="2528043" y="802879"/>
            <a:ext cx="87341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Xây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dựng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mạng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endParaRPr lang="en-GB" sz="2200" dirty="0">
              <a:solidFill>
                <a:schemeClr val="accent6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D9AEA0-D6B3-3A42-B450-9EA6346C96D6}"/>
              </a:ext>
            </a:extLst>
          </p:cNvPr>
          <p:cNvCxnSpPr>
            <a:cxnSpLocks/>
          </p:cNvCxnSpPr>
          <p:nvPr/>
        </p:nvCxnSpPr>
        <p:spPr>
          <a:xfrm>
            <a:off x="1395972" y="2180456"/>
            <a:ext cx="1078287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66CABA-3B21-E242-DDA3-9BD88268AB12}"/>
              </a:ext>
            </a:extLst>
          </p:cNvPr>
          <p:cNvCxnSpPr>
            <a:cxnSpLocks/>
          </p:cNvCxnSpPr>
          <p:nvPr/>
        </p:nvCxnSpPr>
        <p:spPr>
          <a:xfrm flipH="1" flipV="1">
            <a:off x="1192306" y="2262398"/>
            <a:ext cx="493059" cy="48409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ADDCF2-4024-9829-C162-E70769E43570}"/>
              </a:ext>
            </a:extLst>
          </p:cNvPr>
          <p:cNvCxnSpPr/>
          <p:nvPr/>
        </p:nvCxnSpPr>
        <p:spPr>
          <a:xfrm>
            <a:off x="1676399" y="2746492"/>
            <a:ext cx="79785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B7BF00-C9EA-864B-2895-784D8198E8FA}"/>
              </a:ext>
            </a:extLst>
          </p:cNvPr>
          <p:cNvSpPr txBox="1"/>
          <p:nvPr/>
        </p:nvSpPr>
        <p:spPr>
          <a:xfrm>
            <a:off x="2541490" y="1512396"/>
            <a:ext cx="64456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Đạt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xa</a:t>
            </a:r>
            <a:r>
              <a:rPr lang="en-GB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D1CFF5-D00F-D58B-625D-2CA6BB4C8E5D}"/>
              </a:ext>
            </a:extLst>
          </p:cNvPr>
          <p:cNvSpPr txBox="1"/>
          <p:nvPr/>
        </p:nvSpPr>
        <p:spPr>
          <a:xfrm>
            <a:off x="2515905" y="1975607"/>
            <a:ext cx="80122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Thời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pin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đạt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án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9C8C09-DC54-A13A-65B5-131E4F43A00D}"/>
              </a:ext>
            </a:extLst>
          </p:cNvPr>
          <p:cNvSpPr txBox="1"/>
          <p:nvPr/>
        </p:nvSpPr>
        <p:spPr>
          <a:xfrm>
            <a:off x="2519078" y="2504445"/>
            <a:ext cx="84806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Mạch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tế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đối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nhỏ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gọn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33948C-00A4-C3A4-3154-F5FEAF7DEC56}"/>
              </a:ext>
            </a:extLst>
          </p:cNvPr>
          <p:cNvCxnSpPr/>
          <p:nvPr/>
        </p:nvCxnSpPr>
        <p:spPr>
          <a:xfrm flipV="1">
            <a:off x="1351147" y="3257450"/>
            <a:ext cx="493059" cy="4840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8A51499-4AA6-E0B6-399A-BE5ED947AF64}"/>
              </a:ext>
            </a:extLst>
          </p:cNvPr>
          <p:cNvCxnSpPr/>
          <p:nvPr/>
        </p:nvCxnSpPr>
        <p:spPr>
          <a:xfrm>
            <a:off x="1835241" y="3259489"/>
            <a:ext cx="7978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D33673B-3B22-C6D6-002D-7E34235A4A12}"/>
              </a:ext>
            </a:extLst>
          </p:cNvPr>
          <p:cNvCxnSpPr>
            <a:cxnSpLocks/>
          </p:cNvCxnSpPr>
          <p:nvPr/>
        </p:nvCxnSpPr>
        <p:spPr>
          <a:xfrm flipH="1" flipV="1">
            <a:off x="1301836" y="3838525"/>
            <a:ext cx="549091" cy="586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D72C2A-59AD-A9B2-189E-DF995B18B7C9}"/>
              </a:ext>
            </a:extLst>
          </p:cNvPr>
          <p:cNvCxnSpPr/>
          <p:nvPr/>
        </p:nvCxnSpPr>
        <p:spPr>
          <a:xfrm>
            <a:off x="1821791" y="4418935"/>
            <a:ext cx="7978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C7DF713-460A-3323-E0CA-B81F9A9D8873}"/>
              </a:ext>
            </a:extLst>
          </p:cNvPr>
          <p:cNvSpPr txBox="1"/>
          <p:nvPr/>
        </p:nvSpPr>
        <p:spPr>
          <a:xfrm>
            <a:off x="2633100" y="3019903"/>
            <a:ext cx="76877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Chu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kỳ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lấy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mẫu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chưa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đảm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bảo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xác</a:t>
            </a:r>
            <a:endParaRPr lang="en-GB" sz="22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FE0886-02C2-852B-CEAB-248BAA83D4B8}"/>
              </a:ext>
            </a:extLst>
          </p:cNvPr>
          <p:cNvSpPr txBox="1"/>
          <p:nvPr/>
        </p:nvSpPr>
        <p:spPr>
          <a:xfrm>
            <a:off x="2610685" y="4231460"/>
            <a:ext cx="72632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Chưa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nghiệm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endParaRPr lang="en-US" sz="22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9" name="Graphic 38" descr="Badge New with solid fill">
            <a:extLst>
              <a:ext uri="{FF2B5EF4-FFF2-40B4-BE49-F238E27FC236}">
                <a16:creationId xmlns:a16="http://schemas.microsoft.com/office/drawing/2014/main" id="{3423DF56-F35C-B2E3-574A-35A1CC6D2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931" y="4766995"/>
            <a:ext cx="1399032" cy="139903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C488F5-BAA5-D6DF-4EAB-5945E4EB8F64}"/>
              </a:ext>
            </a:extLst>
          </p:cNvPr>
          <p:cNvCxnSpPr/>
          <p:nvPr/>
        </p:nvCxnSpPr>
        <p:spPr>
          <a:xfrm flipV="1">
            <a:off x="1315282" y="4996759"/>
            <a:ext cx="493059" cy="48409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2DBEE2E-AD15-20A5-1360-3352B15D35C8}"/>
              </a:ext>
            </a:extLst>
          </p:cNvPr>
          <p:cNvCxnSpPr/>
          <p:nvPr/>
        </p:nvCxnSpPr>
        <p:spPr>
          <a:xfrm>
            <a:off x="1799376" y="4998798"/>
            <a:ext cx="79785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0BF374-562A-8B26-C1FD-2D235BFBE1BA}"/>
              </a:ext>
            </a:extLst>
          </p:cNvPr>
          <p:cNvCxnSpPr>
            <a:cxnSpLocks/>
          </p:cNvCxnSpPr>
          <p:nvPr/>
        </p:nvCxnSpPr>
        <p:spPr>
          <a:xfrm flipH="1" flipV="1">
            <a:off x="1297352" y="5493093"/>
            <a:ext cx="493059" cy="48409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82CC00-C8FC-EF03-055F-69E2F54309EC}"/>
              </a:ext>
            </a:extLst>
          </p:cNvPr>
          <p:cNvCxnSpPr/>
          <p:nvPr/>
        </p:nvCxnSpPr>
        <p:spPr>
          <a:xfrm>
            <a:off x="1781445" y="5977187"/>
            <a:ext cx="797859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B432CE4-EEA6-09E6-7359-971B1D136460}"/>
              </a:ext>
            </a:extLst>
          </p:cNvPr>
          <p:cNvSpPr txBox="1"/>
          <p:nvPr/>
        </p:nvSpPr>
        <p:spPr>
          <a:xfrm>
            <a:off x="2633100" y="4819019"/>
            <a:ext cx="76877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Xây</a:t>
            </a:r>
            <a:r>
              <a:rPr lang="en-GB" sz="22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dựng</a:t>
            </a:r>
            <a:r>
              <a:rPr lang="en-GB" sz="22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GB" sz="22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GB" sz="22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GB" sz="22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GB" sz="22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minh</a:t>
            </a:r>
            <a:r>
              <a:rPr lang="en-GB" sz="22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GB" sz="22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GB" sz="2200" dirty="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endParaRPr lang="en-GB" sz="2200" dirty="0">
              <a:solidFill>
                <a:schemeClr val="accent5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F1669E-F9C8-41AC-63B6-89E401A27C11}"/>
              </a:ext>
            </a:extLst>
          </p:cNvPr>
          <p:cNvSpPr txBox="1"/>
          <p:nvPr/>
        </p:nvSpPr>
        <p:spPr>
          <a:xfrm>
            <a:off x="2619650" y="5735140"/>
            <a:ext cx="76877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>
                <a:solidFill>
                  <a:schemeClr val="accent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Cải thiện độ ổn định của hệ thống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AF7D32-F5C2-B46C-4B44-768AD4AB9434}"/>
              </a:ext>
            </a:extLst>
          </p:cNvPr>
          <p:cNvCxnSpPr>
            <a:cxnSpLocks/>
          </p:cNvCxnSpPr>
          <p:nvPr/>
        </p:nvCxnSpPr>
        <p:spPr>
          <a:xfrm>
            <a:off x="1437618" y="3838525"/>
            <a:ext cx="11551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882C2F-D4F1-A63A-8F4C-5AED9C2D75DA}"/>
              </a:ext>
            </a:extLst>
          </p:cNvPr>
          <p:cNvSpPr txBox="1"/>
          <p:nvPr/>
        </p:nvSpPr>
        <p:spPr>
          <a:xfrm>
            <a:off x="2663425" y="3508495"/>
            <a:ext cx="93254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chưa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sự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ổn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vẫn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còn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tượng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mất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GB" sz="2200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200" dirty="0" err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xa</a:t>
            </a:r>
            <a:endParaRPr lang="en-GB" sz="2200" dirty="0">
              <a:solidFill>
                <a:srgbClr val="C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837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NỘI DUNG CHÍNH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71500" indent="-571500">
              <a:buAutoNum type="romanUcPeriod"/>
            </a:pPr>
            <a:r>
              <a:rPr lang="en-GB"/>
              <a:t>TỔNG QUAN VỀ ĐỀ TÀI</a:t>
            </a:r>
            <a:endParaRPr lang="en-US"/>
          </a:p>
          <a:p>
            <a:pPr marL="571500" indent="-571500">
              <a:buAutoNum type="romanUcPeriod"/>
            </a:pPr>
            <a:r>
              <a:rPr lang="en-US"/>
              <a:t>LỰA CHỌN GIẢI PHÁP</a:t>
            </a:r>
          </a:p>
          <a:p>
            <a:pPr marL="571500" indent="-571500">
              <a:buAutoNum type="romanUcPeriod"/>
            </a:pPr>
            <a:r>
              <a:rPr lang="en-US"/>
              <a:t>PHƯƠNG ÁN THIẾT KẾ</a:t>
            </a:r>
          </a:p>
          <a:p>
            <a:pPr marL="571500" indent="-571500">
              <a:buAutoNum type="romanUcPeriod"/>
            </a:pPr>
            <a:r>
              <a:rPr lang="en-US"/>
              <a:t>THỬ NGHIỆM HỆ THỐNG</a:t>
            </a:r>
          </a:p>
          <a:p>
            <a:pPr marL="571500" indent="-571500">
              <a:buAutoNum type="romanUcPeriod"/>
            </a:pPr>
            <a:r>
              <a:rPr lang="en-US"/>
              <a:t>KẾT LUẬN</a:t>
            </a:r>
          </a:p>
          <a:p>
            <a:pPr marL="571500" indent="-571500">
              <a:buAutoNum type="romanUcPeriod"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0CA87-E54B-33DA-33BC-8BC155A8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34E33F-1D30-D33C-4753-1263E3E0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GB"/>
              <a:t>I. TỔNG QUAN ĐỀ TÀI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6D5970-316D-A709-3210-CD2D44A1DD14}"/>
              </a:ext>
            </a:extLst>
          </p:cNvPr>
          <p:cNvSpPr txBox="1"/>
          <p:nvPr/>
        </p:nvSpPr>
        <p:spPr>
          <a:xfrm>
            <a:off x="1013519" y="929162"/>
            <a:ext cx="101649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TRIỂN KHAI HỆ THỐNG GIÁM SÁT NHIỆT ĐỘ TRONG NHÀ KÍNH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32094-5262-66EA-5881-71ACD4B01C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40" y="1591310"/>
            <a:ext cx="5052695" cy="274320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DCAC180-5107-AA90-BFFE-A244D8191A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2" b="3615"/>
          <a:stretch/>
        </p:blipFill>
        <p:spPr bwMode="auto">
          <a:xfrm>
            <a:off x="7989495" y="1498337"/>
            <a:ext cx="2334031" cy="26428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346879-F8CD-8CE8-A543-5268D98FADE3}"/>
              </a:ext>
            </a:extLst>
          </p:cNvPr>
          <p:cNvSpPr txBox="1"/>
          <p:nvPr/>
        </p:nvSpPr>
        <p:spPr>
          <a:xfrm>
            <a:off x="1197514" y="4503142"/>
            <a:ext cx="100224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đặt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Giám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sát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kính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6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kính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khu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đất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5000 m</a:t>
            </a:r>
            <a:r>
              <a:rPr lang="en-US" sz="2000" baseline="30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(100x50m)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600 m</a:t>
            </a:r>
            <a:r>
              <a:rPr lang="en-US" sz="2000" baseline="30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endParaRPr lang="en-US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dài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30 m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Chiều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rộng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20 m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mái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0.3 m </a:t>
            </a:r>
            <a:endParaRPr lang="en-US" sz="18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95633E-C175-45D0-51DB-2039F89A73FC}"/>
              </a:ext>
            </a:extLst>
          </p:cNvPr>
          <p:cNvSpPr txBox="1"/>
          <p:nvPr/>
        </p:nvSpPr>
        <p:spPr>
          <a:xfrm>
            <a:off x="2508292" y="4174322"/>
            <a:ext cx="3197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spcBef>
                <a:spcPts val="0"/>
              </a:spcBef>
              <a:spcAft>
                <a:spcPts val="0"/>
              </a:spcAft>
            </a:pPr>
            <a:r>
              <a:rPr lang="en-US" sz="1600" i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16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chiếu</a:t>
            </a:r>
            <a:r>
              <a:rPr lang="en-US" sz="16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nhìn</a:t>
            </a:r>
            <a:r>
              <a:rPr lang="en-US" sz="16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16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sz="1600" i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i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xuống</a:t>
            </a:r>
            <a:endParaRPr lang="en-US" sz="1600" i="1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E98CAF-C84A-8585-211A-DBB59B6177A8}"/>
              </a:ext>
            </a:extLst>
          </p:cNvPr>
          <p:cNvSpPr txBox="1"/>
          <p:nvPr/>
        </p:nvSpPr>
        <p:spPr>
          <a:xfrm>
            <a:off x="8400024" y="4204941"/>
            <a:ext cx="15129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mặt cắt A-A</a:t>
            </a:r>
            <a:endParaRPr lang="en-US" sz="1600" i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78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0CA87-E54B-33DA-33BC-8BC155A8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34E33F-1D30-D33C-4753-1263E3E0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GB"/>
              <a:t>I. TỔNG QUAN ĐỀ TÀI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CF68CE-27E2-C26D-B43B-462E2F8528F1}"/>
              </a:ext>
            </a:extLst>
          </p:cNvPr>
          <p:cNvGrpSpPr/>
          <p:nvPr/>
        </p:nvGrpSpPr>
        <p:grpSpPr>
          <a:xfrm>
            <a:off x="945014" y="2324218"/>
            <a:ext cx="5720962" cy="1200329"/>
            <a:chOff x="968187" y="1550896"/>
            <a:chExt cx="4894731" cy="12003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E3E884-93D6-4CF6-4300-F37E87095F36}"/>
                    </a:ext>
                  </a:extLst>
                </p:cNvPr>
                <p:cNvSpPr txBox="1"/>
                <p:nvPr/>
              </p:nvSpPr>
              <p:spPr>
                <a:xfrm>
                  <a:off x="2034989" y="1550896"/>
                  <a:ext cx="382792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Dải</a:t>
                  </a:r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 </a:t>
                  </a:r>
                  <a:r>
                    <a:rPr lang="en-US" sz="24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đo</a:t>
                  </a:r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: 25</a:t>
                  </a:r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C - 125C. </a:t>
                  </a:r>
                </a:p>
                <a:p>
                  <a:r>
                    <a:rPr lang="en-US" sz="24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Độ</a:t>
                  </a:r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 </a:t>
                  </a:r>
                  <a:r>
                    <a:rPr lang="en-US" sz="24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chính</a:t>
                  </a:r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 </a:t>
                  </a:r>
                  <a:r>
                    <a:rPr lang="en-US" sz="24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xác</a:t>
                  </a:r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1</m:t>
                      </m:r>
                    </m:oMath>
                  </a14:m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C</a:t>
                  </a:r>
                </a:p>
                <a:p>
                  <a:r>
                    <a:rPr lang="en-US" sz="24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Độ</a:t>
                  </a:r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 </a:t>
                  </a:r>
                  <a:r>
                    <a:rPr lang="en-US" sz="24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phân</a:t>
                  </a:r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 </a:t>
                  </a:r>
                  <a:r>
                    <a:rPr lang="en-US" sz="24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giải</a:t>
                  </a:r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 </a:t>
                  </a:r>
                  <a:r>
                    <a:rPr lang="en-US" sz="24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hiển</a:t>
                  </a:r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 </a:t>
                  </a:r>
                  <a:r>
                    <a:rPr lang="en-US" sz="2400" dirty="0" err="1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thị</a:t>
                  </a:r>
                  <a:r>
                    <a:rPr lang="en-US" sz="2400" dirty="0"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  <a:sym typeface="Symbol" panose="05050102010706020507" pitchFamily="18" charset="2"/>
                    </a:rPr>
                    <a:t>: 0.1C</a:t>
                  </a:r>
                  <a:endParaRPr lang="en-US" sz="2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2E3E884-93D6-4CF6-4300-F37E87095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989" y="1550896"/>
                  <a:ext cx="3827929" cy="1200329"/>
                </a:xfrm>
                <a:prstGeom prst="rect">
                  <a:avLst/>
                </a:prstGeom>
                <a:blipFill>
                  <a:blip r:embed="rId2"/>
                  <a:stretch>
                    <a:fillRect l="-2180" t="-4061" b="-10660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Heptagon 8">
              <a:extLst>
                <a:ext uri="{FF2B5EF4-FFF2-40B4-BE49-F238E27FC236}">
                  <a16:creationId xmlns:a16="http://schemas.microsoft.com/office/drawing/2014/main" id="{6AB209EE-AC13-3A37-9956-04D38B743432}"/>
                </a:ext>
              </a:extLst>
            </p:cNvPr>
            <p:cNvSpPr/>
            <p:nvPr/>
          </p:nvSpPr>
          <p:spPr>
            <a:xfrm>
              <a:off x="968187" y="1703292"/>
              <a:ext cx="681317" cy="645459"/>
            </a:xfrm>
            <a:prstGeom prst="hep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5E188F-95B0-260C-B8FD-4579C8C6459F}"/>
              </a:ext>
            </a:extLst>
          </p:cNvPr>
          <p:cNvGrpSpPr/>
          <p:nvPr/>
        </p:nvGrpSpPr>
        <p:grpSpPr>
          <a:xfrm>
            <a:off x="945014" y="4412446"/>
            <a:ext cx="8445874" cy="645459"/>
            <a:chOff x="968187" y="1700113"/>
            <a:chExt cx="6917436" cy="6454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70AB6B-73D5-EBED-03F3-C3B3926B05B2}"/>
                </a:ext>
              </a:extLst>
            </p:cNvPr>
            <p:cNvSpPr txBox="1"/>
            <p:nvPr/>
          </p:nvSpPr>
          <p:spPr>
            <a:xfrm>
              <a:off x="2034989" y="1832056"/>
              <a:ext cx="5850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Thời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gian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hoạt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động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4h (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nâng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cao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8h) </a:t>
              </a:r>
            </a:p>
          </p:txBody>
        </p:sp>
        <p:sp>
          <p:nvSpPr>
            <p:cNvPr id="13" name="Heptagon 12">
              <a:extLst>
                <a:ext uri="{FF2B5EF4-FFF2-40B4-BE49-F238E27FC236}">
                  <a16:creationId xmlns:a16="http://schemas.microsoft.com/office/drawing/2014/main" id="{6C9AA814-33CD-4E65-C940-95E5A3F5A2B7}"/>
                </a:ext>
              </a:extLst>
            </p:cNvPr>
            <p:cNvSpPr/>
            <p:nvPr/>
          </p:nvSpPr>
          <p:spPr>
            <a:xfrm>
              <a:off x="968187" y="1700113"/>
              <a:ext cx="681317" cy="645459"/>
            </a:xfrm>
            <a:prstGeom prst="hep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66E845-4218-A21F-4DDF-F56A014922C6}"/>
              </a:ext>
            </a:extLst>
          </p:cNvPr>
          <p:cNvGrpSpPr/>
          <p:nvPr/>
        </p:nvGrpSpPr>
        <p:grpSpPr>
          <a:xfrm>
            <a:off x="945014" y="5409165"/>
            <a:ext cx="8089258" cy="830997"/>
            <a:chOff x="968187" y="1674349"/>
            <a:chExt cx="6917436" cy="8309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AE8D65-B1F6-976C-2A7E-107CA85ED4FB}"/>
                </a:ext>
              </a:extLst>
            </p:cNvPr>
            <p:cNvSpPr txBox="1"/>
            <p:nvPr/>
          </p:nvSpPr>
          <p:spPr>
            <a:xfrm>
              <a:off x="2034989" y="1674349"/>
              <a:ext cx="58506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Kích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thước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70x50x100 mm (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hình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trụ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  <a:p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Trọng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lượng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&lt;150g </a:t>
              </a:r>
            </a:p>
          </p:txBody>
        </p:sp>
        <p:sp>
          <p:nvSpPr>
            <p:cNvPr id="18" name="Heptagon 17">
              <a:extLst>
                <a:ext uri="{FF2B5EF4-FFF2-40B4-BE49-F238E27FC236}">
                  <a16:creationId xmlns:a16="http://schemas.microsoft.com/office/drawing/2014/main" id="{46661D3B-1F00-3883-E094-C420E41E3F87}"/>
                </a:ext>
              </a:extLst>
            </p:cNvPr>
            <p:cNvSpPr/>
            <p:nvPr/>
          </p:nvSpPr>
          <p:spPr>
            <a:xfrm>
              <a:off x="968187" y="1703292"/>
              <a:ext cx="681317" cy="645459"/>
            </a:xfrm>
            <a:prstGeom prst="hep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530A21-6CFE-85D3-F98C-2265609DC23D}"/>
              </a:ext>
            </a:extLst>
          </p:cNvPr>
          <p:cNvGrpSpPr/>
          <p:nvPr/>
        </p:nvGrpSpPr>
        <p:grpSpPr>
          <a:xfrm>
            <a:off x="945013" y="3492304"/>
            <a:ext cx="8211497" cy="645459"/>
            <a:chOff x="968187" y="1703292"/>
            <a:chExt cx="6917436" cy="64545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BDAF1A1-A459-8A6F-64A4-B41BC100A583}"/>
                </a:ext>
              </a:extLst>
            </p:cNvPr>
            <p:cNvSpPr txBox="1"/>
            <p:nvPr/>
          </p:nvSpPr>
          <p:spPr>
            <a:xfrm>
              <a:off x="2034989" y="1824748"/>
              <a:ext cx="5850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Thời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gian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lấy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mẫu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&lt;20s (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nâng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cao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&lt;5s)</a:t>
              </a:r>
            </a:p>
          </p:txBody>
        </p:sp>
        <p:sp>
          <p:nvSpPr>
            <p:cNvPr id="21" name="Heptagon 20">
              <a:extLst>
                <a:ext uri="{FF2B5EF4-FFF2-40B4-BE49-F238E27FC236}">
                  <a16:creationId xmlns:a16="http://schemas.microsoft.com/office/drawing/2014/main" id="{85DDA3F0-3A89-FCC3-F52B-8DD2C537E3D8}"/>
                </a:ext>
              </a:extLst>
            </p:cNvPr>
            <p:cNvSpPr/>
            <p:nvPr/>
          </p:nvSpPr>
          <p:spPr>
            <a:xfrm>
              <a:off x="968187" y="1703292"/>
              <a:ext cx="681317" cy="645459"/>
            </a:xfrm>
            <a:prstGeom prst="hep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4F5681-73C7-6212-A8BA-9568604A807F}"/>
              </a:ext>
            </a:extLst>
          </p:cNvPr>
          <p:cNvGrpSpPr/>
          <p:nvPr/>
        </p:nvGrpSpPr>
        <p:grpSpPr>
          <a:xfrm>
            <a:off x="945012" y="1446395"/>
            <a:ext cx="10908251" cy="844258"/>
            <a:chOff x="968187" y="1703292"/>
            <a:chExt cx="9202205" cy="8442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BF48EF-8ABF-E317-D7FB-E93E5ED134A0}"/>
                </a:ext>
              </a:extLst>
            </p:cNvPr>
            <p:cNvSpPr txBox="1"/>
            <p:nvPr/>
          </p:nvSpPr>
          <p:spPr>
            <a:xfrm>
              <a:off x="1994581" y="1716553"/>
              <a:ext cx="81758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Khoảng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cách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truyền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trong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phạm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vi 20m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từ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hệ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thống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đo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đến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trạm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RF</a:t>
              </a:r>
            </a:p>
          </p:txBody>
        </p:sp>
        <p:sp>
          <p:nvSpPr>
            <p:cNvPr id="24" name="Heptagon 23">
              <a:extLst>
                <a:ext uri="{FF2B5EF4-FFF2-40B4-BE49-F238E27FC236}">
                  <a16:creationId xmlns:a16="http://schemas.microsoft.com/office/drawing/2014/main" id="{A76592A0-5311-4DBB-0AE7-43BE93F8CBEA}"/>
                </a:ext>
              </a:extLst>
            </p:cNvPr>
            <p:cNvSpPr/>
            <p:nvPr/>
          </p:nvSpPr>
          <p:spPr>
            <a:xfrm>
              <a:off x="968187" y="1703292"/>
              <a:ext cx="681317" cy="645459"/>
            </a:xfrm>
            <a:prstGeom prst="hep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CCA7280-9B44-6029-6A7D-AA36B23376D5}"/>
              </a:ext>
            </a:extLst>
          </p:cNvPr>
          <p:cNvSpPr txBox="1"/>
          <p:nvPr/>
        </p:nvSpPr>
        <p:spPr>
          <a:xfrm>
            <a:off x="681496" y="903919"/>
            <a:ext cx="541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6450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0CA87-E54B-33DA-33BC-8BC155A8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34E33F-1D30-D33C-4753-1263E3E0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GB"/>
              <a:t>I. TỔNG QUAN ĐỀ TÀI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CA7280-9B44-6029-6A7D-AA36B23376D5}"/>
              </a:ext>
            </a:extLst>
          </p:cNvPr>
          <p:cNvSpPr txBox="1"/>
          <p:nvPr/>
        </p:nvSpPr>
        <p:spPr>
          <a:xfrm>
            <a:off x="681496" y="903919"/>
            <a:ext cx="541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Yêu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nhiệt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EBD2A0-48CD-7B29-29A2-013EAC237CA3}"/>
              </a:ext>
            </a:extLst>
          </p:cNvPr>
          <p:cNvGrpSpPr/>
          <p:nvPr/>
        </p:nvGrpSpPr>
        <p:grpSpPr>
          <a:xfrm>
            <a:off x="1044819" y="4127989"/>
            <a:ext cx="6599566" cy="645459"/>
            <a:chOff x="968187" y="1703292"/>
            <a:chExt cx="5595964" cy="64545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A070DF-4DCE-24D6-4782-A5CE393B70F0}"/>
                </a:ext>
              </a:extLst>
            </p:cNvPr>
            <p:cNvSpPr txBox="1"/>
            <p:nvPr/>
          </p:nvSpPr>
          <p:spPr>
            <a:xfrm>
              <a:off x="1949570" y="1825966"/>
              <a:ext cx="4614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Quản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lý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tối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thiểu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cho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10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thiết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bị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Symbol" panose="05050102010706020507" pitchFamily="18" charset="2"/>
                </a:rPr>
                <a:t>đo</a:t>
              </a:r>
              <a:endPara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Symbol" panose="05050102010706020507" pitchFamily="18" charset="2"/>
              </a:endParaRPr>
            </a:p>
          </p:txBody>
        </p:sp>
        <p:sp>
          <p:nvSpPr>
            <p:cNvPr id="34" name="Heptagon 33">
              <a:extLst>
                <a:ext uri="{FF2B5EF4-FFF2-40B4-BE49-F238E27FC236}">
                  <a16:creationId xmlns:a16="http://schemas.microsoft.com/office/drawing/2014/main" id="{AFA19C5C-A91E-5E97-5607-9C6A7E789566}"/>
                </a:ext>
              </a:extLst>
            </p:cNvPr>
            <p:cNvSpPr/>
            <p:nvPr/>
          </p:nvSpPr>
          <p:spPr>
            <a:xfrm>
              <a:off x="968187" y="1703292"/>
              <a:ext cx="681317" cy="645459"/>
            </a:xfrm>
            <a:prstGeom prst="hep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840240-CC73-1C2F-FBA1-8530124637C2}"/>
              </a:ext>
            </a:extLst>
          </p:cNvPr>
          <p:cNvGrpSpPr/>
          <p:nvPr/>
        </p:nvGrpSpPr>
        <p:grpSpPr>
          <a:xfrm>
            <a:off x="1044819" y="2951021"/>
            <a:ext cx="9319550" cy="830997"/>
            <a:chOff x="968187" y="1668899"/>
            <a:chExt cx="9319550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48989E-F130-8FD7-96DF-7E39EA628576}"/>
                </a:ext>
              </a:extLst>
            </p:cNvPr>
            <p:cNvSpPr txBox="1"/>
            <p:nvPr/>
          </p:nvSpPr>
          <p:spPr>
            <a:xfrm>
              <a:off x="2034989" y="1668899"/>
              <a:ext cx="82527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Phần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mềm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máy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tính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: Thu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nhập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quản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lý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,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xuất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cáo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dạng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excel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dữ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liệu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từ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thiết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đo</a:t>
              </a:r>
              <a:endPara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7" name="Heptagon 36">
              <a:extLst>
                <a:ext uri="{FF2B5EF4-FFF2-40B4-BE49-F238E27FC236}">
                  <a16:creationId xmlns:a16="http://schemas.microsoft.com/office/drawing/2014/main" id="{75639108-645B-2E8C-CC6A-26DE7EFA562A}"/>
                </a:ext>
              </a:extLst>
            </p:cNvPr>
            <p:cNvSpPr/>
            <p:nvPr/>
          </p:nvSpPr>
          <p:spPr>
            <a:xfrm>
              <a:off x="968187" y="1700113"/>
              <a:ext cx="681317" cy="645459"/>
            </a:xfrm>
            <a:prstGeom prst="hep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7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B1B7F6-1C8E-871E-1C46-22A0DDC99C3B}"/>
              </a:ext>
            </a:extLst>
          </p:cNvPr>
          <p:cNvGrpSpPr/>
          <p:nvPr/>
        </p:nvGrpSpPr>
        <p:grpSpPr>
          <a:xfrm>
            <a:off x="1044818" y="5273743"/>
            <a:ext cx="7504821" cy="645459"/>
            <a:chOff x="968187" y="1703292"/>
            <a:chExt cx="6917436" cy="64545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B5BBE4-633A-A96B-C78A-79D2ED8B71BA}"/>
                </a:ext>
              </a:extLst>
            </p:cNvPr>
            <p:cNvSpPr txBox="1"/>
            <p:nvPr/>
          </p:nvSpPr>
          <p:spPr>
            <a:xfrm>
              <a:off x="2034989" y="1825966"/>
              <a:ext cx="5850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OTA </a:t>
              </a:r>
            </a:p>
          </p:txBody>
        </p:sp>
        <p:sp>
          <p:nvSpPr>
            <p:cNvPr id="40" name="Heptagon 39">
              <a:extLst>
                <a:ext uri="{FF2B5EF4-FFF2-40B4-BE49-F238E27FC236}">
                  <a16:creationId xmlns:a16="http://schemas.microsoft.com/office/drawing/2014/main" id="{384152E8-16EE-0795-017D-7A7D6A8E6D1A}"/>
                </a:ext>
              </a:extLst>
            </p:cNvPr>
            <p:cNvSpPr/>
            <p:nvPr/>
          </p:nvSpPr>
          <p:spPr>
            <a:xfrm>
              <a:off x="968187" y="1703292"/>
              <a:ext cx="681317" cy="645459"/>
            </a:xfrm>
            <a:prstGeom prst="hep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CEB6528-4AEE-1DB1-D927-53D84B0EBFAC}"/>
              </a:ext>
            </a:extLst>
          </p:cNvPr>
          <p:cNvGrpSpPr/>
          <p:nvPr/>
        </p:nvGrpSpPr>
        <p:grpSpPr>
          <a:xfrm>
            <a:off x="1044818" y="1626246"/>
            <a:ext cx="9745101" cy="1200329"/>
            <a:chOff x="968187" y="1518189"/>
            <a:chExt cx="9319550" cy="120032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7C304D-1FE9-4789-B058-34097188EE1D}"/>
                </a:ext>
              </a:extLst>
            </p:cNvPr>
            <p:cNvSpPr txBox="1"/>
            <p:nvPr/>
          </p:nvSpPr>
          <p:spPr>
            <a:xfrm>
              <a:off x="2034989" y="1518189"/>
              <a:ext cx="82527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Nút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bấm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bắt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đầu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đo</a:t>
              </a:r>
              <a:endPara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just"/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Đèn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LED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báo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ngưỡng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nhiệt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- 3 LED </a:t>
              </a:r>
            </a:p>
            <a:p>
              <a:pPr algn="just"/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(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Các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ngưỡng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nhiệt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độ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cập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nhật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từ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máy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tính</a:t>
              </a: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)</a:t>
              </a:r>
            </a:p>
          </p:txBody>
        </p:sp>
        <p:sp>
          <p:nvSpPr>
            <p:cNvPr id="43" name="Heptagon 42">
              <a:extLst>
                <a:ext uri="{FF2B5EF4-FFF2-40B4-BE49-F238E27FC236}">
                  <a16:creationId xmlns:a16="http://schemas.microsoft.com/office/drawing/2014/main" id="{625EE0D5-D13E-CBBA-7ED9-3CC22EBACA8B}"/>
                </a:ext>
              </a:extLst>
            </p:cNvPr>
            <p:cNvSpPr/>
            <p:nvPr/>
          </p:nvSpPr>
          <p:spPr>
            <a:xfrm>
              <a:off x="968187" y="1703292"/>
              <a:ext cx="681317" cy="645459"/>
            </a:xfrm>
            <a:prstGeom prst="heptag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55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0CA87-E54B-33DA-33BC-8BC155A8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34E33F-1D30-D33C-4753-1263E3E0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GB" dirty="0"/>
              <a:t>II. LỰA CHỌN GIẢI PHÁP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8BDE05-05FF-81EC-64DC-9B0D165F9E2C}"/>
              </a:ext>
            </a:extLst>
          </p:cNvPr>
          <p:cNvSpPr txBox="1"/>
          <p:nvPr/>
        </p:nvSpPr>
        <p:spPr>
          <a:xfrm>
            <a:off x="338138" y="879025"/>
            <a:ext cx="3273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endParaRPr lang="en-GB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D865C-B420-F730-3A72-A6DB6A8C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534" y="2736079"/>
            <a:ext cx="1721775" cy="959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CC9AAD-EF32-7928-E354-80AC3EAAF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80" r="65614"/>
          <a:stretch/>
        </p:blipFill>
        <p:spPr>
          <a:xfrm>
            <a:off x="6652318" y="4712382"/>
            <a:ext cx="692713" cy="100584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8544F7-73E5-9E0C-8DC1-A010245A0167}"/>
              </a:ext>
            </a:extLst>
          </p:cNvPr>
          <p:cNvCxnSpPr>
            <a:cxnSpLocks/>
          </p:cNvCxnSpPr>
          <p:nvPr/>
        </p:nvCxnSpPr>
        <p:spPr>
          <a:xfrm>
            <a:off x="9151684" y="1891534"/>
            <a:ext cx="0" cy="78961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3F5F0F-C3E0-B634-F6AC-5D9CBA8F3056}"/>
              </a:ext>
            </a:extLst>
          </p:cNvPr>
          <p:cNvCxnSpPr>
            <a:cxnSpLocks/>
          </p:cNvCxnSpPr>
          <p:nvPr/>
        </p:nvCxnSpPr>
        <p:spPr>
          <a:xfrm flipH="1">
            <a:off x="7529708" y="3858444"/>
            <a:ext cx="757781" cy="85393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F425F2-FEF7-497A-C6F9-515799833302}"/>
              </a:ext>
            </a:extLst>
          </p:cNvPr>
          <p:cNvCxnSpPr>
            <a:cxnSpLocks/>
          </p:cNvCxnSpPr>
          <p:nvPr/>
        </p:nvCxnSpPr>
        <p:spPr>
          <a:xfrm>
            <a:off x="10172966" y="3901407"/>
            <a:ext cx="714845" cy="71002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1B0DE00-4CF6-0E81-7B0E-3FEC0326613C}"/>
              </a:ext>
            </a:extLst>
          </p:cNvPr>
          <p:cNvCxnSpPr>
            <a:cxnSpLocks/>
          </p:cNvCxnSpPr>
          <p:nvPr/>
        </p:nvCxnSpPr>
        <p:spPr>
          <a:xfrm>
            <a:off x="9236934" y="3978534"/>
            <a:ext cx="0" cy="73384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26D010-085E-EBCF-E898-F741001C8E29}"/>
              </a:ext>
            </a:extLst>
          </p:cNvPr>
          <p:cNvSpPr txBox="1"/>
          <p:nvPr/>
        </p:nvSpPr>
        <p:spPr>
          <a:xfrm>
            <a:off x="9151684" y="209527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A52185-9AE0-DD12-B614-ED69348798DE}"/>
              </a:ext>
            </a:extLst>
          </p:cNvPr>
          <p:cNvSpPr/>
          <p:nvPr/>
        </p:nvSpPr>
        <p:spPr>
          <a:xfrm>
            <a:off x="6652318" y="4841046"/>
            <a:ext cx="811442" cy="8143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FD6B41-F781-F1CC-6800-F1608A55D309}"/>
              </a:ext>
            </a:extLst>
          </p:cNvPr>
          <p:cNvSpPr/>
          <p:nvPr/>
        </p:nvSpPr>
        <p:spPr>
          <a:xfrm>
            <a:off x="8372619" y="2805131"/>
            <a:ext cx="1681293" cy="1081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EC7536-547F-B93D-6E64-012AAF906D78}"/>
              </a:ext>
            </a:extLst>
          </p:cNvPr>
          <p:cNvSpPr txBox="1"/>
          <p:nvPr/>
        </p:nvSpPr>
        <p:spPr>
          <a:xfrm>
            <a:off x="8724327" y="3544216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Gateway</a:t>
            </a:r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7F6072-120E-6833-174E-EFE052E3F41B}"/>
              </a:ext>
            </a:extLst>
          </p:cNvPr>
          <p:cNvSpPr txBox="1"/>
          <p:nvPr/>
        </p:nvSpPr>
        <p:spPr>
          <a:xfrm>
            <a:off x="6716439" y="5649035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DDE6BD-3C12-68E7-4B81-217B7AD93BDC}"/>
              </a:ext>
            </a:extLst>
          </p:cNvPr>
          <p:cNvSpPr txBox="1"/>
          <p:nvPr/>
        </p:nvSpPr>
        <p:spPr>
          <a:xfrm>
            <a:off x="7269778" y="6036868"/>
            <a:ext cx="4198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1.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Kiến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tổng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709BF59-7057-075D-7029-026220C74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80" r="65614"/>
          <a:stretch/>
        </p:blipFill>
        <p:spPr>
          <a:xfrm>
            <a:off x="8836979" y="4721118"/>
            <a:ext cx="692713" cy="100584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C10D501-2CCB-C7D5-4048-E5FE3A0FC389}"/>
              </a:ext>
            </a:extLst>
          </p:cNvPr>
          <p:cNvSpPr/>
          <p:nvPr/>
        </p:nvSpPr>
        <p:spPr>
          <a:xfrm>
            <a:off x="8836979" y="4849782"/>
            <a:ext cx="811442" cy="8143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8A9E8F-6AAC-EEFF-5AF5-603BA1F3B55C}"/>
              </a:ext>
            </a:extLst>
          </p:cNvPr>
          <p:cNvSpPr txBox="1"/>
          <p:nvPr/>
        </p:nvSpPr>
        <p:spPr>
          <a:xfrm>
            <a:off x="8901100" y="5657771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517004F-0DEA-6C6C-ECD3-382667F00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80" r="65614"/>
          <a:stretch/>
        </p:blipFill>
        <p:spPr>
          <a:xfrm>
            <a:off x="10684796" y="4717787"/>
            <a:ext cx="692713" cy="10058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9E47409-F5AB-D70C-815D-9529A9AA981C}"/>
              </a:ext>
            </a:extLst>
          </p:cNvPr>
          <p:cNvSpPr/>
          <p:nvPr/>
        </p:nvSpPr>
        <p:spPr>
          <a:xfrm>
            <a:off x="10684796" y="4846451"/>
            <a:ext cx="811442" cy="81436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7B096F-3823-9E70-B052-05C5512CDE52}"/>
              </a:ext>
            </a:extLst>
          </p:cNvPr>
          <p:cNvSpPr txBox="1"/>
          <p:nvPr/>
        </p:nvSpPr>
        <p:spPr>
          <a:xfrm>
            <a:off x="10748917" y="5654440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58EFA8A-1654-9E1D-F35B-7981A2B37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606" y="939634"/>
            <a:ext cx="1809162" cy="93349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DF6F954-6E52-9642-82E9-0EB11E393AF8}"/>
              </a:ext>
            </a:extLst>
          </p:cNvPr>
          <p:cNvSpPr txBox="1"/>
          <p:nvPr/>
        </p:nvSpPr>
        <p:spPr>
          <a:xfrm>
            <a:off x="8747105" y="125072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Cloud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TextBox 5">
            <a:extLst>
              <a:ext uri="{FF2B5EF4-FFF2-40B4-BE49-F238E27FC236}">
                <a16:creationId xmlns:a16="http://schemas.microsoft.com/office/drawing/2014/main" id="{DBD43224-B91C-039C-C8D9-DBBB3C1B0289}"/>
              </a:ext>
            </a:extLst>
          </p:cNvPr>
          <p:cNvSpPr txBox="1"/>
          <p:nvPr/>
        </p:nvSpPr>
        <p:spPr>
          <a:xfrm>
            <a:off x="507362" y="1620060"/>
            <a:ext cx="69372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sao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liên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liên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lạc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đó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chỉ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trạm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sở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duy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gửi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xa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mạng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gửi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trực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0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nhau</a:t>
            </a:r>
            <a:endParaRPr lang="en-US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giản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0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ăng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lượng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tiêu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thụ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thấp</a:t>
            </a:r>
            <a:endParaRPr lang="en-US" sz="20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670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68FF-2E21-3C55-74A0-3EF11CC8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3EB504-E49D-17D3-43B1-94A5FD5D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 dirty="0"/>
              <a:t>II. LỰA CHỌN GIẢI PHÁP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D4829-308F-EED8-A37B-1D6336BE59EB}"/>
              </a:ext>
            </a:extLst>
          </p:cNvPr>
          <p:cNvSpPr txBox="1"/>
          <p:nvPr/>
        </p:nvSpPr>
        <p:spPr>
          <a:xfrm>
            <a:off x="338138" y="781780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GB" sz="2400" b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GB" sz="2400" b="1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endParaRPr lang="en-US" sz="240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35F3AE-34C3-3302-4D4E-C40BA9228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500362"/>
              </p:ext>
            </p:extLst>
          </p:nvPr>
        </p:nvGraphicFramePr>
        <p:xfrm>
          <a:off x="773028" y="1344666"/>
          <a:ext cx="10912392" cy="50681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28751">
                  <a:extLst>
                    <a:ext uri="{9D8B030D-6E8A-4147-A177-3AD203B41FA5}">
                      <a16:colId xmlns:a16="http://schemas.microsoft.com/office/drawing/2014/main" val="44062405"/>
                    </a:ext>
                  </a:extLst>
                </a:gridCol>
                <a:gridCol w="1740321">
                  <a:extLst>
                    <a:ext uri="{9D8B030D-6E8A-4147-A177-3AD203B41FA5}">
                      <a16:colId xmlns:a16="http://schemas.microsoft.com/office/drawing/2014/main" val="2519524987"/>
                    </a:ext>
                  </a:extLst>
                </a:gridCol>
                <a:gridCol w="1757530">
                  <a:extLst>
                    <a:ext uri="{9D8B030D-6E8A-4147-A177-3AD203B41FA5}">
                      <a16:colId xmlns:a16="http://schemas.microsoft.com/office/drawing/2014/main" val="2203175278"/>
                    </a:ext>
                  </a:extLst>
                </a:gridCol>
                <a:gridCol w="1795737">
                  <a:extLst>
                    <a:ext uri="{9D8B030D-6E8A-4147-A177-3AD203B41FA5}">
                      <a16:colId xmlns:a16="http://schemas.microsoft.com/office/drawing/2014/main" val="1902794615"/>
                    </a:ext>
                  </a:extLst>
                </a:gridCol>
                <a:gridCol w="2445258">
                  <a:extLst>
                    <a:ext uri="{9D8B030D-6E8A-4147-A177-3AD203B41FA5}">
                      <a16:colId xmlns:a16="http://schemas.microsoft.com/office/drawing/2014/main" val="1790825915"/>
                    </a:ext>
                  </a:extLst>
                </a:gridCol>
                <a:gridCol w="1744795">
                  <a:extLst>
                    <a:ext uri="{9D8B030D-6E8A-4147-A177-3AD203B41FA5}">
                      <a16:colId xmlns:a16="http://schemas.microsoft.com/office/drawing/2014/main" val="2868070743"/>
                    </a:ext>
                  </a:extLst>
                </a:gridCol>
              </a:tblGrid>
              <a:tr h="2191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BLE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Zigbee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Wifi</a:t>
                      </a:r>
                      <a:endParaRPr lang="en-US" sz="1400" b="1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Lora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4G</a:t>
                      </a:r>
                    </a:p>
                  </a:txBody>
                  <a:tcPr marL="43481" marR="43481" marT="0" marB="0"/>
                </a:tc>
                <a:extLst>
                  <a:ext uri="{0D108BD9-81ED-4DB2-BD59-A6C34878D82A}">
                    <a16:rowId xmlns:a16="http://schemas.microsoft.com/office/drawing/2014/main" val="4156056861"/>
                  </a:ext>
                </a:extLst>
              </a:tr>
              <a:tr h="10957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Tần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số</a:t>
                      </a:r>
                      <a:endParaRPr lang="en-US" sz="1400" b="1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2.4GHz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(802.15.4)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2.4GHz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(802.11.4)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2.4Ghz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(802.11 a/b/g/n)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Europe/USA/CHINA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863-870 MHz/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902-928 MHz/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779 - 787 MHz; 470 - 510 MHz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1.9/1.7/2.1/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2.3/2.5 Ghz</a:t>
                      </a:r>
                    </a:p>
                  </a:txBody>
                  <a:tcPr marL="43481" marR="43481" marT="0" marB="0"/>
                </a:tc>
                <a:extLst>
                  <a:ext uri="{0D108BD9-81ED-4DB2-BD59-A6C34878D82A}">
                    <a16:rowId xmlns:a16="http://schemas.microsoft.com/office/drawing/2014/main" val="2899826186"/>
                  </a:ext>
                </a:extLst>
              </a:tr>
              <a:tr h="87663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Ứng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dụng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chính</a:t>
                      </a:r>
                      <a:endParaRPr lang="en-US" sz="1400" b="1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Mạng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PAN,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bị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di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động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thu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thập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dữ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liệu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Mạng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PAN,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Điều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kiển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giám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sát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thu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thập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thông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tin.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Mạng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LAN,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băng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thông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rộng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điều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khiển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giám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sát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liên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lạc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Mạng  WAN, chủ yểu cho ứng dụng M2M, thiết bị di động, giao tiếp 2 chiều.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Mạng WAN, chủ yếu cho thiết bị di động, liên lạc thông tin 2 chiều.</a:t>
                      </a:r>
                    </a:p>
                  </a:txBody>
                  <a:tcPr marL="43481" marR="43481" marT="0" marB="0"/>
                </a:tc>
                <a:extLst>
                  <a:ext uri="{0D108BD9-81ED-4DB2-BD59-A6C34878D82A}">
                    <a16:rowId xmlns:a16="http://schemas.microsoft.com/office/drawing/2014/main" val="745716841"/>
                  </a:ext>
                </a:extLst>
              </a:tr>
              <a:tr h="45785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Số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bị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trong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mạng</a:t>
                      </a:r>
                      <a:endParaRPr lang="en-US" sz="1400" b="1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Up to 50,000,000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65535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2007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120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t.bị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/gateway,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thể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thêm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gateway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Nhiều, không giới hạn.</a:t>
                      </a:r>
                    </a:p>
                  </a:txBody>
                  <a:tcPr marL="43481" marR="43481" marT="0" marB="0"/>
                </a:tc>
                <a:extLst>
                  <a:ext uri="{0D108BD9-81ED-4DB2-BD59-A6C34878D82A}">
                    <a16:rowId xmlns:a16="http://schemas.microsoft.com/office/drawing/2014/main" val="465984606"/>
                  </a:ext>
                </a:extLst>
              </a:tr>
              <a:tr h="2289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Tốc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</a:t>
                      </a:r>
                      <a:endParaRPr lang="en-US" sz="1400" b="1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0-1Mb/s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20-250Mb/s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11/54/300 Mb/s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0.3 – 50 kb/s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5-12Mb/s</a:t>
                      </a:r>
                    </a:p>
                  </a:txBody>
                  <a:tcPr marL="43481" marR="43481" marT="0" marB="0"/>
                </a:tc>
                <a:extLst>
                  <a:ext uri="{0D108BD9-81ED-4DB2-BD59-A6C34878D82A}">
                    <a16:rowId xmlns:a16="http://schemas.microsoft.com/office/drawing/2014/main" val="2593790378"/>
                  </a:ext>
                </a:extLst>
              </a:tr>
              <a:tr h="3309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Phạm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vi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hiệu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</a:t>
                      </a:r>
                      <a:endParaRPr lang="en-US" sz="1400" b="1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50-150m (outdoor)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20-100m (outdoor)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20-100m (outdoor)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5-15Km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 km (10 miles)</a:t>
                      </a:r>
                    </a:p>
                  </a:txBody>
                  <a:tcPr marL="43481" marR="43481" marT="0" marB="0"/>
                </a:tc>
                <a:extLst>
                  <a:ext uri="{0D108BD9-81ED-4DB2-BD59-A6C34878D82A}">
                    <a16:rowId xmlns:a16="http://schemas.microsoft.com/office/drawing/2014/main" val="4274587888"/>
                  </a:ext>
                </a:extLst>
              </a:tr>
              <a:tr h="4383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Module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điển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hình</a:t>
                      </a:r>
                      <a:endParaRPr lang="en-US" sz="1400" b="1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moduleE73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(NRF52840)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MRF24J40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ESP32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Nordic NRF905,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868 MHz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Module Sim 7600CE</a:t>
                      </a:r>
                    </a:p>
                  </a:txBody>
                  <a:tcPr marL="43481" marR="43481" marT="0" marB="0"/>
                </a:tc>
                <a:extLst>
                  <a:ext uri="{0D108BD9-81ED-4DB2-BD59-A6C34878D82A}">
                    <a16:rowId xmlns:a16="http://schemas.microsoft.com/office/drawing/2014/main" val="1745588239"/>
                  </a:ext>
                </a:extLst>
              </a:tr>
              <a:tr h="4383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suất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tiêu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thụ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tương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đối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&lt; 100mW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80mW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&gt;350mW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&lt; 100mW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5000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mW</a:t>
                      </a:r>
                      <a:endParaRPr lang="en-US" sz="14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extLst>
                  <a:ext uri="{0D108BD9-81ED-4DB2-BD59-A6C34878D82A}">
                    <a16:rowId xmlns:a16="http://schemas.microsoft.com/office/drawing/2014/main" val="4059469020"/>
                  </a:ext>
                </a:extLst>
              </a:tr>
              <a:tr h="2289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suất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phát</a:t>
                      </a:r>
                      <a:endParaRPr lang="en-US" sz="1400" b="1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(-20) – 8 dBm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(-25)-20dBm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15-20dBm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(-4) – 20dBm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43dBm (station)</a:t>
                      </a:r>
                    </a:p>
                  </a:txBody>
                  <a:tcPr marL="43481" marR="43481" marT="0" marB="0"/>
                </a:tc>
                <a:extLst>
                  <a:ext uri="{0D108BD9-81ED-4DB2-BD59-A6C34878D82A}">
                    <a16:rowId xmlns:a16="http://schemas.microsoft.com/office/drawing/2014/main" val="2699569015"/>
                  </a:ext>
                </a:extLst>
              </a:tr>
              <a:tr h="6574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Phù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hợp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ứng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dụng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suất</a:t>
                      </a:r>
                      <a:r>
                        <a:rPr lang="en-US" sz="1400" b="1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thấp</a:t>
                      </a:r>
                      <a:endParaRPr lang="en-US" sz="1400" b="1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Phù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hợp</a:t>
                      </a:r>
                      <a:endParaRPr lang="en-US" sz="14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Phù hợp, công suất vẫn lớn hơn BLE</a:t>
                      </a: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phù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hợp</a:t>
                      </a:r>
                      <a:endParaRPr lang="en-US" sz="14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Phù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hợp</a:t>
                      </a:r>
                      <a:endParaRPr lang="en-US" sz="14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phù</a:t>
                      </a:r>
                      <a:r>
                        <a:rPr lang="en-US" sz="14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hợp</a:t>
                      </a:r>
                      <a:endParaRPr lang="en-US" sz="14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43481" marR="43481" marT="0" marB="0"/>
                </a:tc>
                <a:extLst>
                  <a:ext uri="{0D108BD9-81ED-4DB2-BD59-A6C34878D82A}">
                    <a16:rowId xmlns:a16="http://schemas.microsoft.com/office/drawing/2014/main" val="9356889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9EF6CE7-A5F6-0604-2CDA-B9941ADA6F17}"/>
              </a:ext>
            </a:extLst>
          </p:cNvPr>
          <p:cNvSpPr/>
          <p:nvPr/>
        </p:nvSpPr>
        <p:spPr>
          <a:xfrm>
            <a:off x="7498081" y="1344666"/>
            <a:ext cx="2441447" cy="49723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29EAEB-CC78-E73F-69A9-4E24C538CE79}"/>
              </a:ext>
            </a:extLst>
          </p:cNvPr>
          <p:cNvSpPr txBox="1"/>
          <p:nvPr/>
        </p:nvSpPr>
        <p:spPr>
          <a:xfrm>
            <a:off x="4074471" y="935297"/>
            <a:ext cx="523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Bảng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1. So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sánh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nghệ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truyền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không</a:t>
            </a:r>
            <a:r>
              <a:rPr lang="en-GB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dây</a:t>
            </a:r>
            <a:endParaRPr lang="en-US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52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5EBB6-4212-75CB-1ADB-87935FFB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C37F12-8CC3-89E3-1A5B-955B2EC6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en-GB"/>
              <a:t>III. PHƯƠNG ÁN THIẾT KẾ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3012F-5083-0BA2-A524-7BADF11A9526}"/>
              </a:ext>
            </a:extLst>
          </p:cNvPr>
          <p:cNvSpPr txBox="1"/>
          <p:nvPr/>
        </p:nvSpPr>
        <p:spPr>
          <a:xfrm>
            <a:off x="338138" y="827621"/>
            <a:ext cx="5998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Thiết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phần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cứng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FE4A196-F440-63ED-2B3D-F45EF2C2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210" y="1957915"/>
            <a:ext cx="7202186" cy="3931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2CF551-18E6-E6CA-785D-71D8EEFF7EEF}"/>
              </a:ext>
            </a:extLst>
          </p:cNvPr>
          <p:cNvSpPr txBox="1"/>
          <p:nvPr/>
        </p:nvSpPr>
        <p:spPr>
          <a:xfrm>
            <a:off x="338138" y="1295082"/>
            <a:ext cx="3398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1.1.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GB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endParaRPr lang="en-US" sz="2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F3D27-8D38-80FD-3B6C-CF9FA120554C}"/>
              </a:ext>
            </a:extLst>
          </p:cNvPr>
          <p:cNvSpPr txBox="1"/>
          <p:nvPr/>
        </p:nvSpPr>
        <p:spPr>
          <a:xfrm>
            <a:off x="4477322" y="5889835"/>
            <a:ext cx="3847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2.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khối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Node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GB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1600" b="1" i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01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1854</Words>
  <Application>Microsoft Office PowerPoint</Application>
  <PresentationFormat>Widescreen</PresentationFormat>
  <Paragraphs>321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Lato</vt:lpstr>
      <vt:lpstr>Symbol</vt:lpstr>
      <vt:lpstr>Times New Roman</vt:lpstr>
      <vt:lpstr>Wingdings</vt:lpstr>
      <vt:lpstr>Office Theme</vt:lpstr>
      <vt:lpstr>PowerPoint Presentation</vt:lpstr>
      <vt:lpstr>PHÂN CÔNG NHIỆM VỤ</vt:lpstr>
      <vt:lpstr>NỘI DUNG CHÍNH</vt:lpstr>
      <vt:lpstr>I. TỔNG QUAN ĐỀ TÀI</vt:lpstr>
      <vt:lpstr>I. TỔNG QUAN ĐỀ TÀI</vt:lpstr>
      <vt:lpstr>I. TỔNG QUAN ĐỀ TÀI</vt:lpstr>
      <vt:lpstr>II. LỰA CHỌN GIẢI PHÁP</vt:lpstr>
      <vt:lpstr>II. LỰA CHỌN GIẢI PHÁP</vt:lpstr>
      <vt:lpstr>III. PHƯƠNG ÁN THIẾT KẾ</vt:lpstr>
      <vt:lpstr>II. LỰA CHỌN GIẢI PHÁP</vt:lpstr>
      <vt:lpstr>II. LỰA CHỌN GIẢI PHÁP</vt:lpstr>
      <vt:lpstr>II. LỰA CHỌN GIẢI PHÁP</vt:lpstr>
      <vt:lpstr>II. LỰA CHỌN GIẢI PHÁP</vt:lpstr>
      <vt:lpstr>III. PHƯƠNG ÁN THIẾT KẾ</vt:lpstr>
      <vt:lpstr>III. PHƯƠNG ÁN THIẾT KẾ</vt:lpstr>
      <vt:lpstr>III. PHƯƠNG ÁN THIẾT KẾ</vt:lpstr>
      <vt:lpstr>III. PHƯƠNG ÁN THIẾT KẾ</vt:lpstr>
      <vt:lpstr>III. PHƯƠNG ÁN THIẾT KẾ</vt:lpstr>
      <vt:lpstr>PowerPoint Presentation</vt:lpstr>
      <vt:lpstr>PowerPoint Presentation</vt:lpstr>
      <vt:lpstr>III. PHƯƠNG ÁN THIẾT KẾ</vt:lpstr>
      <vt:lpstr>V. 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PHAM THANH TUNG 20192160</cp:lastModifiedBy>
  <cp:revision>25</cp:revision>
  <dcterms:created xsi:type="dcterms:W3CDTF">2021-05-28T04:32:29Z</dcterms:created>
  <dcterms:modified xsi:type="dcterms:W3CDTF">2023-02-22T05:56:22Z</dcterms:modified>
</cp:coreProperties>
</file>